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45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473" y="2489733"/>
            <a:ext cx="3832225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9066" y="461594"/>
            <a:ext cx="772477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0990"/>
            <a:ext cx="8067675" cy="418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revuca.edupage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peace.org/" TargetMode="External"/><Relationship Id="rId3" Type="http://schemas.openxmlformats.org/officeDocument/2006/relationships/hyperlink" Target="http://www.bratislava.sk/" TargetMode="External"/><Relationship Id="rId7" Type="http://schemas.openxmlformats.org/officeDocument/2006/relationships/hyperlink" Target="http://www.nasa.gov/" TargetMode="External"/><Relationship Id="rId2" Type="http://schemas.openxmlformats.org/officeDocument/2006/relationships/hyperlink" Target="http://www.referaty.sk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nn.com/" TargetMode="External"/><Relationship Id="rId11" Type="http://schemas.openxmlformats.org/officeDocument/2006/relationships/hyperlink" Target="ftp://ftp.levi.cz/" TargetMode="External"/><Relationship Id="rId5" Type="http://schemas.openxmlformats.org/officeDocument/2006/relationships/hyperlink" Target="http://www.kreml.ru/" TargetMode="External"/><Relationship Id="rId10" Type="http://schemas.openxmlformats.org/officeDocument/2006/relationships/hyperlink" Target="http://www.bezdrat.net/" TargetMode="External"/><Relationship Id="rId4" Type="http://schemas.openxmlformats.org/officeDocument/2006/relationships/hyperlink" Target="http://www.bmw.de/" TargetMode="External"/><Relationship Id="rId9" Type="http://schemas.openxmlformats.org/officeDocument/2006/relationships/hyperlink" Target="http://www.harvard.ed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anet.sk/" TargetMode="External"/><Relationship Id="rId2" Type="http://schemas.openxmlformats.org/officeDocument/2006/relationships/hyperlink" Target="http://www.stonline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.muni.cz/usr/jkucera/pv109/2000/xchlad.htm" TargetMode="External"/><Relationship Id="rId7" Type="http://schemas.openxmlformats.org/officeDocument/2006/relationships/hyperlink" Target="http://www.xcommunycationz.com/wp-content/uploads/2007/06/web_design.jpg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tronics.com/images/globe_white.jpg" TargetMode="External"/><Relationship Id="rId5" Type="http://schemas.openxmlformats.org/officeDocument/2006/relationships/hyperlink" Target="http://www.phonecodesearch.com/world-map.gif" TargetMode="External"/><Relationship Id="rId4" Type="http://schemas.openxmlformats.org/officeDocument/2006/relationships/hyperlink" Target="http://pro.corbis.com/images/S1147-47.jpg?size=572&amp;uid=%7bE0780433-67A3-4C6E-8AC9-3374C8290871%7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6124" y="4979161"/>
            <a:ext cx="1572895" cy="304800"/>
          </a:xfrm>
          <a:custGeom>
            <a:avLst/>
            <a:gdLst/>
            <a:ahLst/>
            <a:cxnLst/>
            <a:rect l="l" t="t" r="r" b="b"/>
            <a:pathLst>
              <a:path w="1572895" h="304800">
                <a:moveTo>
                  <a:pt x="1519779" y="-1"/>
                </a:moveTo>
                <a:lnTo>
                  <a:pt x="52777" y="-1"/>
                </a:lnTo>
                <a:lnTo>
                  <a:pt x="26386" y="35733"/>
                </a:lnTo>
                <a:lnTo>
                  <a:pt x="8792" y="79276"/>
                </a:lnTo>
                <a:lnTo>
                  <a:pt x="-4" y="127504"/>
                </a:lnTo>
                <a:lnTo>
                  <a:pt x="-4" y="177294"/>
                </a:lnTo>
                <a:lnTo>
                  <a:pt x="8792" y="225521"/>
                </a:lnTo>
                <a:lnTo>
                  <a:pt x="26386" y="269064"/>
                </a:lnTo>
                <a:lnTo>
                  <a:pt x="52777" y="304799"/>
                </a:lnTo>
                <a:lnTo>
                  <a:pt x="1519779" y="304799"/>
                </a:lnTo>
                <a:lnTo>
                  <a:pt x="1546171" y="269064"/>
                </a:lnTo>
                <a:lnTo>
                  <a:pt x="1563765" y="225521"/>
                </a:lnTo>
                <a:lnTo>
                  <a:pt x="1572562" y="177294"/>
                </a:lnTo>
                <a:lnTo>
                  <a:pt x="1572562" y="127504"/>
                </a:lnTo>
                <a:lnTo>
                  <a:pt x="1563765" y="79276"/>
                </a:lnTo>
                <a:lnTo>
                  <a:pt x="1546171" y="35733"/>
                </a:lnTo>
                <a:lnTo>
                  <a:pt x="1519779" y="-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5940168" y="4539767"/>
              <a:ext cx="2328545" cy="305435"/>
            </a:xfrm>
            <a:custGeom>
              <a:avLst/>
              <a:gdLst/>
              <a:ahLst/>
              <a:cxnLst/>
              <a:rect l="l" t="t" r="r" b="b"/>
              <a:pathLst>
                <a:path w="2328545" h="305435">
                  <a:moveTo>
                    <a:pt x="2275459" y="-2"/>
                  </a:moveTo>
                  <a:lnTo>
                    <a:pt x="52834" y="-2"/>
                  </a:lnTo>
                  <a:lnTo>
                    <a:pt x="26416" y="35767"/>
                  </a:lnTo>
                  <a:lnTo>
                    <a:pt x="8805" y="79354"/>
                  </a:lnTo>
                  <a:lnTo>
                    <a:pt x="0" y="127630"/>
                  </a:lnTo>
                  <a:lnTo>
                    <a:pt x="0" y="177470"/>
                  </a:lnTo>
                  <a:lnTo>
                    <a:pt x="8805" y="225746"/>
                  </a:lnTo>
                  <a:lnTo>
                    <a:pt x="26416" y="269332"/>
                  </a:lnTo>
                  <a:lnTo>
                    <a:pt x="52834" y="305103"/>
                  </a:lnTo>
                  <a:lnTo>
                    <a:pt x="2275459" y="305103"/>
                  </a:lnTo>
                  <a:lnTo>
                    <a:pt x="2301876" y="269332"/>
                  </a:lnTo>
                  <a:lnTo>
                    <a:pt x="2319487" y="225746"/>
                  </a:lnTo>
                  <a:lnTo>
                    <a:pt x="2328293" y="177470"/>
                  </a:lnTo>
                  <a:lnTo>
                    <a:pt x="2328293" y="127630"/>
                  </a:lnTo>
                  <a:lnTo>
                    <a:pt x="2319487" y="79354"/>
                  </a:lnTo>
                  <a:lnTo>
                    <a:pt x="2301876" y="35767"/>
                  </a:lnTo>
                  <a:lnTo>
                    <a:pt x="2275459" y="-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95800" y="2092528"/>
            <a:ext cx="388531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059" algn="ctr">
              <a:lnSpc>
                <a:spcPct val="100000"/>
              </a:lnSpc>
              <a:spcBef>
                <a:spcPts val="100"/>
              </a:spcBef>
            </a:pPr>
            <a:r>
              <a:rPr lang="sk-SK" sz="5400" spc="-10" dirty="0" smtClean="0"/>
              <a:t>Práca s internetom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5980303" y="4377372"/>
            <a:ext cx="224853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Máliková</a:t>
            </a:r>
            <a:r>
              <a:rPr sz="2400" b="1" spc="-9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Andrea,</a:t>
            </a:r>
            <a:endParaRPr sz="2400" dirty="0">
              <a:latin typeface="Calibri"/>
              <a:cs typeface="Calibri"/>
            </a:endParaRPr>
          </a:p>
          <a:p>
            <a:pPr marL="76835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SOŠ</a:t>
            </a: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 Revúca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719" y="233298"/>
            <a:ext cx="655320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IP</a:t>
            </a:r>
            <a:r>
              <a:rPr sz="40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adresu</a:t>
            </a:r>
            <a:r>
              <a:rPr sz="40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PC</a:t>
            </a:r>
            <a:r>
              <a:rPr sz="40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zistíte,</a:t>
            </a:r>
            <a:r>
              <a:rPr sz="40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ak</a:t>
            </a:r>
            <a:r>
              <a:rPr sz="4000" b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spustíte príkazový</a:t>
            </a:r>
            <a:r>
              <a:rPr sz="4000" b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riadok</a:t>
            </a:r>
            <a:r>
              <a:rPr sz="4000" b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b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zadáte</a:t>
            </a:r>
            <a:r>
              <a:rPr sz="4000" b="0" spc="-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príkaz </a:t>
            </a:r>
            <a:r>
              <a:rPr sz="4000" spc="-10" dirty="0"/>
              <a:t>ipconfig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2" y="2420861"/>
            <a:ext cx="7852918" cy="39094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129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DOMÉNOVÁ</a:t>
            </a:r>
            <a:r>
              <a:rPr spc="-200" dirty="0"/>
              <a:t> </a:t>
            </a:r>
            <a:r>
              <a:rPr spc="-10" dirty="0"/>
              <a:t>ADRESA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420113"/>
            <a:ext cx="3063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IP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adresa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má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tvar: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908468"/>
            <a:ext cx="3106420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R="20955" algn="r">
              <a:lnSpc>
                <a:spcPct val="100000"/>
              </a:lnSpc>
              <a:spcBef>
                <a:spcPts val="870"/>
              </a:spcBef>
            </a:pPr>
            <a:r>
              <a:rPr sz="3200" i="1" dirty="0">
                <a:latin typeface="Calibri"/>
                <a:cs typeface="Calibri"/>
              </a:rPr>
              <a:t>číselný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tvar:</a:t>
            </a:r>
            <a:endParaRPr sz="3200">
              <a:latin typeface="Calibri"/>
              <a:cs typeface="Calibri"/>
            </a:endParaRPr>
          </a:p>
          <a:p>
            <a:pPr marL="1188720" marR="5080" indent="-1189355" algn="r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1188720" algn="l"/>
                <a:tab pos="1189355" algn="l"/>
              </a:tabLst>
            </a:pPr>
            <a:r>
              <a:rPr sz="3200" i="1" dirty="0">
                <a:latin typeface="Calibri"/>
                <a:cs typeface="Calibri"/>
              </a:rPr>
              <a:t>slovný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tvar: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2579" y="1908468"/>
            <a:ext cx="262191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spc="-10" dirty="0">
                <a:latin typeface="Calibri"/>
                <a:cs typeface="Calibri"/>
              </a:rPr>
              <a:t>209.85.129.147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b="1" spc="-10" dirty="0">
                <a:latin typeface="Calibri"/>
                <a:cs typeface="Calibri"/>
                <a:hlinkClick r:id="rId2"/>
              </a:rPr>
              <a:t>www.google.sk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3176143"/>
            <a:ext cx="78987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Doménové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meno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zložené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reťazcov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znakov </a:t>
            </a:r>
            <a:r>
              <a:rPr sz="3200" dirty="0">
                <a:latin typeface="Calibri"/>
                <a:cs typeface="Calibri"/>
              </a:rPr>
              <a:t>vzájomne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oddelených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bodkov.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4467225"/>
            <a:ext cx="5407660" cy="168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7960">
              <a:lnSpc>
                <a:spcPct val="100000"/>
              </a:lnSpc>
              <a:spcBef>
                <a:spcPts val="100"/>
              </a:spcBef>
            </a:pPr>
            <a:r>
              <a:rPr sz="4800" b="1" i="1" spc="-10" dirty="0">
                <a:latin typeface="Calibri"/>
                <a:cs typeface="Calibri"/>
                <a:hlinkClick r:id="rId2"/>
              </a:rPr>
              <a:t>www.google.sk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2335"/>
              </a:lnSpc>
              <a:spcBef>
                <a:spcPts val="264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doména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3.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úrovne</a:t>
            </a:r>
            <a:endParaRPr sz="2000">
              <a:latin typeface="Calibri"/>
              <a:cs typeface="Calibri"/>
            </a:endParaRPr>
          </a:p>
          <a:p>
            <a:pPr marL="2677160">
              <a:lnSpc>
                <a:spcPts val="2335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doména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2.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úrovne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4071" y="5462422"/>
            <a:ext cx="1953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doména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úrovne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7622" y="5069585"/>
            <a:ext cx="731520" cy="520065"/>
          </a:xfrm>
          <a:custGeom>
            <a:avLst/>
            <a:gdLst/>
            <a:ahLst/>
            <a:cxnLst/>
            <a:rect l="l" t="t" r="r" b="b"/>
            <a:pathLst>
              <a:path w="731519" h="520064">
                <a:moveTo>
                  <a:pt x="86947" y="358786"/>
                </a:moveTo>
                <a:lnTo>
                  <a:pt x="79724" y="359949"/>
                </a:lnTo>
                <a:lnTo>
                  <a:pt x="73501" y="363731"/>
                </a:lnTo>
                <a:lnTo>
                  <a:pt x="69087" y="369823"/>
                </a:lnTo>
                <a:lnTo>
                  <a:pt x="0" y="519696"/>
                </a:lnTo>
                <a:lnTo>
                  <a:pt x="73806" y="513588"/>
                </a:lnTo>
                <a:lnTo>
                  <a:pt x="41909" y="513588"/>
                </a:lnTo>
                <a:lnTo>
                  <a:pt x="20065" y="482472"/>
                </a:lnTo>
                <a:lnTo>
                  <a:pt x="77679" y="442134"/>
                </a:lnTo>
                <a:lnTo>
                  <a:pt x="103632" y="385825"/>
                </a:lnTo>
                <a:lnTo>
                  <a:pt x="105398" y="378483"/>
                </a:lnTo>
                <a:lnTo>
                  <a:pt x="104235" y="371284"/>
                </a:lnTo>
                <a:lnTo>
                  <a:pt x="100453" y="365037"/>
                </a:lnTo>
                <a:lnTo>
                  <a:pt x="94360" y="360552"/>
                </a:lnTo>
                <a:lnTo>
                  <a:pt x="86947" y="358786"/>
                </a:lnTo>
                <a:close/>
              </a:path>
              <a:path w="731519" h="520064">
                <a:moveTo>
                  <a:pt x="77679" y="442134"/>
                </a:moveTo>
                <a:lnTo>
                  <a:pt x="20065" y="482472"/>
                </a:lnTo>
                <a:lnTo>
                  <a:pt x="41909" y="513588"/>
                </a:lnTo>
                <a:lnTo>
                  <a:pt x="52796" y="505967"/>
                </a:lnTo>
                <a:lnTo>
                  <a:pt x="48259" y="505967"/>
                </a:lnTo>
                <a:lnTo>
                  <a:pt x="29337" y="479044"/>
                </a:lnTo>
                <a:lnTo>
                  <a:pt x="61911" y="476347"/>
                </a:lnTo>
                <a:lnTo>
                  <a:pt x="77679" y="442134"/>
                </a:lnTo>
                <a:close/>
              </a:path>
              <a:path w="731519" h="520064">
                <a:moveTo>
                  <a:pt x="161290" y="468122"/>
                </a:moveTo>
                <a:lnTo>
                  <a:pt x="99565" y="473231"/>
                </a:lnTo>
                <a:lnTo>
                  <a:pt x="41909" y="513588"/>
                </a:lnTo>
                <a:lnTo>
                  <a:pt x="73806" y="513588"/>
                </a:lnTo>
                <a:lnTo>
                  <a:pt x="164338" y="506094"/>
                </a:lnTo>
                <a:lnTo>
                  <a:pt x="181736" y="485520"/>
                </a:lnTo>
                <a:lnTo>
                  <a:pt x="179685" y="478230"/>
                </a:lnTo>
                <a:lnTo>
                  <a:pt x="175133" y="472535"/>
                </a:lnTo>
                <a:lnTo>
                  <a:pt x="168771" y="468983"/>
                </a:lnTo>
                <a:lnTo>
                  <a:pt x="161290" y="468122"/>
                </a:lnTo>
                <a:close/>
              </a:path>
              <a:path w="731519" h="520064">
                <a:moveTo>
                  <a:pt x="61911" y="476347"/>
                </a:moveTo>
                <a:lnTo>
                  <a:pt x="29337" y="479044"/>
                </a:lnTo>
                <a:lnTo>
                  <a:pt x="48259" y="505967"/>
                </a:lnTo>
                <a:lnTo>
                  <a:pt x="61911" y="476347"/>
                </a:lnTo>
                <a:close/>
              </a:path>
              <a:path w="731519" h="520064">
                <a:moveTo>
                  <a:pt x="99565" y="473231"/>
                </a:moveTo>
                <a:lnTo>
                  <a:pt x="61911" y="476347"/>
                </a:lnTo>
                <a:lnTo>
                  <a:pt x="48259" y="505967"/>
                </a:lnTo>
                <a:lnTo>
                  <a:pt x="52796" y="505967"/>
                </a:lnTo>
                <a:lnTo>
                  <a:pt x="99565" y="473231"/>
                </a:lnTo>
                <a:close/>
              </a:path>
              <a:path w="731519" h="520064">
                <a:moveTo>
                  <a:pt x="709167" y="0"/>
                </a:moveTo>
                <a:lnTo>
                  <a:pt x="77679" y="442134"/>
                </a:lnTo>
                <a:lnTo>
                  <a:pt x="61911" y="476347"/>
                </a:lnTo>
                <a:lnTo>
                  <a:pt x="99565" y="473231"/>
                </a:lnTo>
                <a:lnTo>
                  <a:pt x="731011" y="31241"/>
                </a:lnTo>
                <a:lnTo>
                  <a:pt x="70916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9445" y="5138673"/>
            <a:ext cx="1445260" cy="425450"/>
          </a:xfrm>
          <a:custGeom>
            <a:avLst/>
            <a:gdLst/>
            <a:ahLst/>
            <a:cxnLst/>
            <a:rect l="l" t="t" r="r" b="b"/>
            <a:pathLst>
              <a:path w="1445259" h="425450">
                <a:moveTo>
                  <a:pt x="1335383" y="370802"/>
                </a:moveTo>
                <a:lnTo>
                  <a:pt x="1275841" y="388112"/>
                </a:lnTo>
                <a:lnTo>
                  <a:pt x="1269174" y="391606"/>
                </a:lnTo>
                <a:lnTo>
                  <a:pt x="1264507" y="397208"/>
                </a:lnTo>
                <a:lnTo>
                  <a:pt x="1262268" y="404167"/>
                </a:lnTo>
                <a:lnTo>
                  <a:pt x="1262887" y="411734"/>
                </a:lnTo>
                <a:lnTo>
                  <a:pt x="1266382" y="418401"/>
                </a:lnTo>
                <a:lnTo>
                  <a:pt x="1271984" y="423068"/>
                </a:lnTo>
                <a:lnTo>
                  <a:pt x="1278943" y="425307"/>
                </a:lnTo>
                <a:lnTo>
                  <a:pt x="1286509" y="424688"/>
                </a:lnTo>
                <a:lnTo>
                  <a:pt x="1413030" y="387857"/>
                </a:lnTo>
                <a:lnTo>
                  <a:pt x="1403603" y="387857"/>
                </a:lnTo>
                <a:lnTo>
                  <a:pt x="1335383" y="370802"/>
                </a:lnTo>
                <a:close/>
              </a:path>
              <a:path w="1445259" h="425450">
                <a:moveTo>
                  <a:pt x="1371636" y="360263"/>
                </a:moveTo>
                <a:lnTo>
                  <a:pt x="1335383" y="370802"/>
                </a:lnTo>
                <a:lnTo>
                  <a:pt x="1403603" y="387857"/>
                </a:lnTo>
                <a:lnTo>
                  <a:pt x="1404814" y="383031"/>
                </a:lnTo>
                <a:lnTo>
                  <a:pt x="1394968" y="383031"/>
                </a:lnTo>
                <a:lnTo>
                  <a:pt x="1371636" y="360263"/>
                </a:lnTo>
                <a:close/>
              </a:path>
              <a:path w="1445259" h="425450">
                <a:moveTo>
                  <a:pt x="1313275" y="257952"/>
                </a:moveTo>
                <a:lnTo>
                  <a:pt x="1306107" y="259415"/>
                </a:lnTo>
                <a:lnTo>
                  <a:pt x="1299845" y="263651"/>
                </a:lnTo>
                <a:lnTo>
                  <a:pt x="1295796" y="270055"/>
                </a:lnTo>
                <a:lnTo>
                  <a:pt x="1294510" y="277256"/>
                </a:lnTo>
                <a:lnTo>
                  <a:pt x="1295987" y="284386"/>
                </a:lnTo>
                <a:lnTo>
                  <a:pt x="1300226" y="290575"/>
                </a:lnTo>
                <a:lnTo>
                  <a:pt x="1344535" y="333816"/>
                </a:lnTo>
                <a:lnTo>
                  <a:pt x="1412875" y="350900"/>
                </a:lnTo>
                <a:lnTo>
                  <a:pt x="1403603" y="387857"/>
                </a:lnTo>
                <a:lnTo>
                  <a:pt x="1413030" y="387857"/>
                </a:lnTo>
                <a:lnTo>
                  <a:pt x="1444878" y="378587"/>
                </a:lnTo>
                <a:lnTo>
                  <a:pt x="1326896" y="263397"/>
                </a:lnTo>
                <a:lnTo>
                  <a:pt x="1320490" y="259276"/>
                </a:lnTo>
                <a:lnTo>
                  <a:pt x="1313275" y="257952"/>
                </a:lnTo>
                <a:close/>
              </a:path>
              <a:path w="1445259" h="425450">
                <a:moveTo>
                  <a:pt x="1402969" y="351154"/>
                </a:moveTo>
                <a:lnTo>
                  <a:pt x="1371636" y="360263"/>
                </a:lnTo>
                <a:lnTo>
                  <a:pt x="1394968" y="383031"/>
                </a:lnTo>
                <a:lnTo>
                  <a:pt x="1402969" y="351154"/>
                </a:lnTo>
                <a:close/>
              </a:path>
              <a:path w="1445259" h="425450">
                <a:moveTo>
                  <a:pt x="1412811" y="351154"/>
                </a:moveTo>
                <a:lnTo>
                  <a:pt x="1402969" y="351154"/>
                </a:lnTo>
                <a:lnTo>
                  <a:pt x="1394968" y="383031"/>
                </a:lnTo>
                <a:lnTo>
                  <a:pt x="1404814" y="383031"/>
                </a:lnTo>
                <a:lnTo>
                  <a:pt x="1412811" y="351154"/>
                </a:lnTo>
                <a:close/>
              </a:path>
              <a:path w="1445259" h="425450">
                <a:moveTo>
                  <a:pt x="9270" y="0"/>
                </a:moveTo>
                <a:lnTo>
                  <a:pt x="0" y="36956"/>
                </a:lnTo>
                <a:lnTo>
                  <a:pt x="1335383" y="370802"/>
                </a:lnTo>
                <a:lnTo>
                  <a:pt x="1371636" y="360263"/>
                </a:lnTo>
                <a:lnTo>
                  <a:pt x="1344535" y="333816"/>
                </a:lnTo>
                <a:lnTo>
                  <a:pt x="9270" y="0"/>
                </a:lnTo>
                <a:close/>
              </a:path>
              <a:path w="1445259" h="425450">
                <a:moveTo>
                  <a:pt x="1344535" y="333816"/>
                </a:moveTo>
                <a:lnTo>
                  <a:pt x="1371636" y="360263"/>
                </a:lnTo>
                <a:lnTo>
                  <a:pt x="1402969" y="351154"/>
                </a:lnTo>
                <a:lnTo>
                  <a:pt x="1412811" y="351154"/>
                </a:lnTo>
                <a:lnTo>
                  <a:pt x="1412875" y="350900"/>
                </a:lnTo>
                <a:lnTo>
                  <a:pt x="1344535" y="33381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9901" y="5215763"/>
            <a:ext cx="589915" cy="589915"/>
          </a:xfrm>
          <a:custGeom>
            <a:avLst/>
            <a:gdLst/>
            <a:ahLst/>
            <a:cxnLst/>
            <a:rect l="l" t="t" r="r" b="b"/>
            <a:pathLst>
              <a:path w="589914" h="589914">
                <a:moveTo>
                  <a:pt x="57608" y="415993"/>
                </a:moveTo>
                <a:lnTo>
                  <a:pt x="50720" y="418401"/>
                </a:lnTo>
                <a:lnTo>
                  <a:pt x="45237" y="423219"/>
                </a:lnTo>
                <a:lnTo>
                  <a:pt x="41910" y="430009"/>
                </a:lnTo>
                <a:lnTo>
                  <a:pt x="0" y="589559"/>
                </a:lnTo>
                <a:lnTo>
                  <a:pt x="50372" y="576300"/>
                </a:lnTo>
                <a:lnTo>
                  <a:pt x="40132" y="576300"/>
                </a:lnTo>
                <a:lnTo>
                  <a:pt x="13208" y="549363"/>
                </a:lnTo>
                <a:lnTo>
                  <a:pt x="62992" y="499583"/>
                </a:lnTo>
                <a:lnTo>
                  <a:pt x="78739" y="439699"/>
                </a:lnTo>
                <a:lnTo>
                  <a:pt x="79188" y="432149"/>
                </a:lnTo>
                <a:lnTo>
                  <a:pt x="76803" y="425256"/>
                </a:lnTo>
                <a:lnTo>
                  <a:pt x="71989" y="419768"/>
                </a:lnTo>
                <a:lnTo>
                  <a:pt x="65150" y="416433"/>
                </a:lnTo>
                <a:lnTo>
                  <a:pt x="57608" y="415993"/>
                </a:lnTo>
                <a:close/>
              </a:path>
              <a:path w="589914" h="589914">
                <a:moveTo>
                  <a:pt x="62992" y="499583"/>
                </a:moveTo>
                <a:lnTo>
                  <a:pt x="13208" y="549363"/>
                </a:lnTo>
                <a:lnTo>
                  <a:pt x="40132" y="576300"/>
                </a:lnTo>
                <a:lnTo>
                  <a:pt x="48755" y="567677"/>
                </a:lnTo>
                <a:lnTo>
                  <a:pt x="45085" y="567677"/>
                </a:lnTo>
                <a:lnTo>
                  <a:pt x="21844" y="544398"/>
                </a:lnTo>
                <a:lnTo>
                  <a:pt x="53388" y="536102"/>
                </a:lnTo>
                <a:lnTo>
                  <a:pt x="62992" y="499583"/>
                </a:lnTo>
                <a:close/>
              </a:path>
              <a:path w="589914" h="589914">
                <a:moveTo>
                  <a:pt x="157402" y="510288"/>
                </a:moveTo>
                <a:lnTo>
                  <a:pt x="149860" y="510730"/>
                </a:lnTo>
                <a:lnTo>
                  <a:pt x="89947" y="526487"/>
                </a:lnTo>
                <a:lnTo>
                  <a:pt x="40132" y="576300"/>
                </a:lnTo>
                <a:lnTo>
                  <a:pt x="50372" y="576300"/>
                </a:lnTo>
                <a:lnTo>
                  <a:pt x="159512" y="547573"/>
                </a:lnTo>
                <a:lnTo>
                  <a:pt x="166296" y="544237"/>
                </a:lnTo>
                <a:lnTo>
                  <a:pt x="171116" y="538749"/>
                </a:lnTo>
                <a:lnTo>
                  <a:pt x="173531" y="531856"/>
                </a:lnTo>
                <a:lnTo>
                  <a:pt x="173100" y="524306"/>
                </a:lnTo>
                <a:lnTo>
                  <a:pt x="169773" y="517511"/>
                </a:lnTo>
                <a:lnTo>
                  <a:pt x="164290" y="512694"/>
                </a:lnTo>
                <a:lnTo>
                  <a:pt x="157402" y="510288"/>
                </a:lnTo>
                <a:close/>
              </a:path>
              <a:path w="589914" h="589914">
                <a:moveTo>
                  <a:pt x="53388" y="536102"/>
                </a:moveTo>
                <a:lnTo>
                  <a:pt x="21844" y="544398"/>
                </a:lnTo>
                <a:lnTo>
                  <a:pt x="45085" y="567677"/>
                </a:lnTo>
                <a:lnTo>
                  <a:pt x="53388" y="536102"/>
                </a:lnTo>
                <a:close/>
              </a:path>
              <a:path w="589914" h="589914">
                <a:moveTo>
                  <a:pt x="89947" y="526487"/>
                </a:moveTo>
                <a:lnTo>
                  <a:pt x="53388" y="536102"/>
                </a:lnTo>
                <a:lnTo>
                  <a:pt x="45085" y="567677"/>
                </a:lnTo>
                <a:lnTo>
                  <a:pt x="48755" y="567677"/>
                </a:lnTo>
                <a:lnTo>
                  <a:pt x="89947" y="526487"/>
                </a:lnTo>
                <a:close/>
              </a:path>
              <a:path w="589914" h="589914">
                <a:moveTo>
                  <a:pt x="562610" y="0"/>
                </a:moveTo>
                <a:lnTo>
                  <a:pt x="62992" y="499583"/>
                </a:lnTo>
                <a:lnTo>
                  <a:pt x="53388" y="536102"/>
                </a:lnTo>
                <a:lnTo>
                  <a:pt x="89947" y="526487"/>
                </a:lnTo>
                <a:lnTo>
                  <a:pt x="589534" y="26924"/>
                </a:lnTo>
                <a:lnTo>
                  <a:pt x="56261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692746"/>
            <a:ext cx="8500110" cy="55445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594" y="2400971"/>
            <a:ext cx="6889864" cy="34862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303" y="557910"/>
            <a:ext cx="7910830" cy="10953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</a:pPr>
            <a:r>
              <a:rPr sz="2700" dirty="0">
                <a:latin typeface="Calibri"/>
                <a:cs typeface="Calibri"/>
              </a:rPr>
              <a:t>Najvyššou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doménou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je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vždy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národná</a:t>
            </a:r>
            <a:r>
              <a:rPr sz="27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doména</a:t>
            </a:r>
            <a:r>
              <a:rPr sz="27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(sk,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cz,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eu, </a:t>
            </a:r>
            <a:r>
              <a:rPr sz="2700" dirty="0">
                <a:latin typeface="Calibri"/>
                <a:cs typeface="Calibri"/>
              </a:rPr>
              <a:t>en,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pl,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...).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Ak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prestane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fungovať,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nefunguje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žiadna poddoména.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1627708"/>
            <a:ext cx="581279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DNS</a:t>
            </a:r>
            <a:r>
              <a:rPr sz="27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servery</a:t>
            </a:r>
            <a:r>
              <a:rPr sz="27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majú</a:t>
            </a:r>
            <a:r>
              <a:rPr sz="27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/>
              <a:t>hierarchickú</a:t>
            </a:r>
            <a:r>
              <a:rPr sz="2700" spc="-30" dirty="0"/>
              <a:t> </a:t>
            </a:r>
            <a:r>
              <a:rPr sz="2700" spc="-10" dirty="0"/>
              <a:t>štruktúru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3" y="6104635"/>
            <a:ext cx="4324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6FC0"/>
                </a:solidFill>
                <a:latin typeface="Calibri"/>
                <a:cs typeface="Calibri"/>
                <a:hlinkClick r:id="rId3"/>
              </a:rPr>
              <a:t>www.sosrevuca.edupage.org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72" y="322169"/>
            <a:ext cx="7445611" cy="32208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7270" y="3868927"/>
            <a:ext cx="770763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Systém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DNS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DNS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Domain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systém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databáz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uložených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domén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IP</a:t>
            </a:r>
            <a:r>
              <a:rPr sz="3200" spc="8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adries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serveroch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DNS.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systém,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ktorý </a:t>
            </a:r>
            <a:r>
              <a:rPr sz="3200" dirty="0">
                <a:latin typeface="Calibri"/>
                <a:cs typeface="Calibri"/>
              </a:rPr>
              <a:t>prevedie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slovnú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(doménovú)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adresu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číselnú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naopak.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Domény</a:t>
            </a:r>
            <a:r>
              <a:rPr sz="4000" spc="-12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1.</a:t>
            </a:r>
            <a:r>
              <a:rPr sz="4000" spc="-14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úrovne</a:t>
            </a:r>
            <a:r>
              <a:rPr sz="4000" spc="-114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sú</a:t>
            </a:r>
            <a:r>
              <a:rPr sz="4000" spc="-110" dirty="0">
                <a:solidFill>
                  <a:srgbClr val="000000"/>
                </a:solidFill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štandartizové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363" y="1927351"/>
            <a:ext cx="2447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GEOGRAFICKÉ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2444839"/>
            <a:ext cx="2365375" cy="2586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34340" indent="-42227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34340" algn="l"/>
                <a:tab pos="434975" algn="l"/>
                <a:tab pos="927100" algn="l"/>
              </a:tabLst>
            </a:pPr>
            <a:r>
              <a:rPr sz="2800" b="1" i="1" spc="-25" dirty="0">
                <a:latin typeface="Calibri"/>
                <a:cs typeface="Calibri"/>
              </a:rPr>
              <a:t>cz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ČR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4340" algn="l"/>
                <a:tab pos="434975" algn="l"/>
                <a:tab pos="927100" algn="l"/>
              </a:tabLst>
            </a:pPr>
            <a:r>
              <a:rPr sz="2800" b="1" i="1" spc="-25" dirty="0">
                <a:latin typeface="Calibri"/>
                <a:cs typeface="Calibri"/>
              </a:rPr>
              <a:t>sk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Slovensko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927100" algn="l"/>
              </a:tabLst>
            </a:pPr>
            <a:r>
              <a:rPr sz="2800" b="1" i="1" spc="-25" dirty="0">
                <a:latin typeface="Calibri"/>
                <a:cs typeface="Calibri"/>
              </a:rPr>
              <a:t>fr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Francie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927100" algn="l"/>
              </a:tabLst>
            </a:pPr>
            <a:r>
              <a:rPr sz="2800" b="1" i="1" spc="-25" dirty="0">
                <a:latin typeface="Calibri"/>
                <a:cs typeface="Calibri"/>
              </a:rPr>
              <a:t>it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Taliansko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4340" algn="l"/>
                <a:tab pos="434975" algn="l"/>
                <a:tab pos="927100" algn="l"/>
              </a:tabLst>
            </a:pPr>
            <a:r>
              <a:rPr sz="2800" b="1" i="1" spc="-25" dirty="0">
                <a:latin typeface="Calibri"/>
                <a:cs typeface="Calibri"/>
              </a:rPr>
              <a:t>us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USA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0209" y="1927351"/>
            <a:ext cx="1649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POPISNÉ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565" y="2426550"/>
            <a:ext cx="3869054" cy="2586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  <a:tab pos="1130935" algn="l"/>
              </a:tabLst>
            </a:pPr>
            <a:r>
              <a:rPr sz="2800" b="1" i="1" spc="-25" dirty="0">
                <a:latin typeface="Calibri"/>
                <a:cs typeface="Calibri"/>
              </a:rPr>
              <a:t>com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komerčné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subjekty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167765" algn="l"/>
              </a:tabLst>
            </a:pPr>
            <a:r>
              <a:rPr sz="2800" b="1" i="1" spc="-25" dirty="0">
                <a:latin typeface="Calibri"/>
                <a:cs typeface="Calibri"/>
              </a:rPr>
              <a:t>edu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vzdelávacie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167765" algn="l"/>
              </a:tabLst>
            </a:pPr>
            <a:r>
              <a:rPr sz="2800" b="1" i="1" spc="-25" dirty="0">
                <a:latin typeface="Calibri"/>
                <a:cs typeface="Calibri"/>
              </a:rPr>
              <a:t>gov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štátna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správa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167765" algn="l"/>
              </a:tabLst>
            </a:pPr>
            <a:r>
              <a:rPr sz="2800" b="1" i="1" spc="-25" dirty="0">
                <a:latin typeface="Calibri"/>
                <a:cs typeface="Calibri"/>
              </a:rPr>
              <a:t>mil</a:t>
            </a:r>
            <a:r>
              <a:rPr sz="2800" b="1" i="1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vojsko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dirty="0">
                <a:latin typeface="Calibri"/>
                <a:cs typeface="Calibri"/>
              </a:rPr>
              <a:t>org</a:t>
            </a:r>
            <a:r>
              <a:rPr sz="2800" b="1" i="1" spc="-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nezisk.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organizace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573" y="461594"/>
            <a:ext cx="37706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Príklady</a:t>
            </a:r>
            <a:r>
              <a:rPr spc="-60" dirty="0"/>
              <a:t> </a:t>
            </a:r>
            <a:r>
              <a:rPr spc="-10" dirty="0"/>
              <a:t>stránok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299529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www.referaty.sk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www.bratislava.sk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www.bmw.de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www.kreml.ru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www.cnn.com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www.nasa.gov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www.greenpeace.org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www.harvard.edu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www.bezdrat.net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ftp.levi.cz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sosrevuca.edupage.org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4175" y="1545081"/>
            <a:ext cx="324548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stránky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pre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študentov stránky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mesta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Bratislava automobilka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BMW </a:t>
            </a:r>
            <a:r>
              <a:rPr sz="2500" spc="-10" dirty="0">
                <a:latin typeface="Calibri"/>
                <a:cs typeface="Calibri"/>
              </a:rPr>
              <a:t>stránky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Kremlu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v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Moskve agentura</a:t>
            </a:r>
            <a:r>
              <a:rPr sz="2500" spc="-114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CNN</a:t>
            </a:r>
            <a:endParaRPr sz="2500">
              <a:latin typeface="Calibri"/>
              <a:cs typeface="Calibri"/>
            </a:endParaRPr>
          </a:p>
          <a:p>
            <a:pPr marL="12700" marR="65532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agentura</a:t>
            </a:r>
            <a:r>
              <a:rPr sz="2500" spc="-114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NASA </a:t>
            </a:r>
            <a:r>
              <a:rPr sz="2500" spc="-10" dirty="0">
                <a:latin typeface="Calibri"/>
                <a:cs typeface="Calibri"/>
              </a:rPr>
              <a:t>stránka</a:t>
            </a:r>
            <a:r>
              <a:rPr sz="2500" spc="-1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Greenpeace Harvard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University</a:t>
            </a:r>
            <a:endParaRPr sz="2500">
              <a:latin typeface="Calibri"/>
              <a:cs typeface="Calibri"/>
            </a:endParaRPr>
          </a:p>
          <a:p>
            <a:pPr marL="12700" marR="207010">
              <a:lnSpc>
                <a:spcPct val="100000"/>
              </a:lnSpc>
              <a:spcBef>
                <a:spcPts val="5"/>
              </a:spcBef>
            </a:pPr>
            <a:r>
              <a:rPr sz="2500" spc="-20" dirty="0">
                <a:latin typeface="Calibri"/>
                <a:cs typeface="Calibri"/>
              </a:rPr>
              <a:t>poskytovatel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pripojenia stránky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počítačoch </a:t>
            </a:r>
            <a:r>
              <a:rPr sz="2500" dirty="0">
                <a:latin typeface="Calibri"/>
                <a:cs typeface="Calibri"/>
              </a:rPr>
              <a:t>naša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škola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081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PROTOKOL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481965" indent="-342900">
              <a:lnSpc>
                <a:spcPct val="90000"/>
              </a:lnSpc>
              <a:spcBef>
                <a:spcPts val="484"/>
              </a:spcBef>
            </a:pPr>
            <a:r>
              <a:rPr sz="3200" dirty="0"/>
              <a:t>Aj</a:t>
            </a:r>
            <a:r>
              <a:rPr sz="3200" spc="-65" dirty="0"/>
              <a:t> </a:t>
            </a:r>
            <a:r>
              <a:rPr sz="3200" dirty="0"/>
              <a:t>keď</a:t>
            </a:r>
            <a:r>
              <a:rPr sz="3200" spc="-30" dirty="0"/>
              <a:t> </a:t>
            </a:r>
            <a:r>
              <a:rPr sz="3200" dirty="0"/>
              <a:t>sú</a:t>
            </a:r>
            <a:r>
              <a:rPr sz="3200" spc="-30" dirty="0"/>
              <a:t> </a:t>
            </a:r>
            <a:r>
              <a:rPr sz="3200" dirty="0"/>
              <a:t>v</a:t>
            </a:r>
            <a:r>
              <a:rPr sz="3200" spc="-15" dirty="0"/>
              <a:t> </a:t>
            </a:r>
            <a:r>
              <a:rPr sz="3200" dirty="0"/>
              <a:t>PC</a:t>
            </a:r>
            <a:r>
              <a:rPr sz="3200" spc="-30" dirty="0"/>
              <a:t> </a:t>
            </a:r>
            <a:r>
              <a:rPr sz="3200" dirty="0"/>
              <a:t>sieti</a:t>
            </a:r>
            <a:r>
              <a:rPr sz="3200" spc="-40" dirty="0"/>
              <a:t> </a:t>
            </a:r>
            <a:r>
              <a:rPr sz="3200" dirty="0"/>
              <a:t>zapojené</a:t>
            </a:r>
            <a:r>
              <a:rPr sz="3200" spc="-25" dirty="0"/>
              <a:t> </a:t>
            </a:r>
            <a:r>
              <a:rPr sz="3200" dirty="0"/>
              <a:t>PC</a:t>
            </a:r>
            <a:r>
              <a:rPr sz="3200" spc="-30" dirty="0"/>
              <a:t> </a:t>
            </a:r>
            <a:r>
              <a:rPr sz="3200" spc="-10" dirty="0"/>
              <a:t>rôznych </a:t>
            </a:r>
            <a:r>
              <a:rPr sz="3200" spc="-30" dirty="0"/>
              <a:t>výrobcov,</a:t>
            </a:r>
            <a:r>
              <a:rPr sz="3200" spc="-125" dirty="0"/>
              <a:t> </a:t>
            </a:r>
            <a:r>
              <a:rPr sz="3200" dirty="0"/>
              <a:t>vedia</a:t>
            </a:r>
            <a:r>
              <a:rPr sz="3200" spc="-85" dirty="0"/>
              <a:t> </a:t>
            </a:r>
            <a:r>
              <a:rPr sz="3200" dirty="0"/>
              <a:t>vzájomne</a:t>
            </a:r>
            <a:r>
              <a:rPr sz="3200" spc="-105" dirty="0"/>
              <a:t> </a:t>
            </a:r>
            <a:r>
              <a:rPr sz="3200" spc="-20" dirty="0"/>
              <a:t>komunikovať</a:t>
            </a:r>
            <a:r>
              <a:rPr sz="3200" spc="-75" dirty="0"/>
              <a:t> </a:t>
            </a:r>
            <a:r>
              <a:rPr sz="3200" spc="-50" dirty="0"/>
              <a:t>a </a:t>
            </a:r>
            <a:r>
              <a:rPr sz="3200" dirty="0"/>
              <a:t>vymieňať</a:t>
            </a:r>
            <a:r>
              <a:rPr sz="3200" spc="-55" dirty="0"/>
              <a:t> </a:t>
            </a:r>
            <a:r>
              <a:rPr sz="3200" dirty="0"/>
              <a:t>si</a:t>
            </a:r>
            <a:r>
              <a:rPr sz="3200" spc="-45" dirty="0"/>
              <a:t> </a:t>
            </a:r>
            <a:r>
              <a:rPr sz="3200" dirty="0"/>
              <a:t>dáta.</a:t>
            </a:r>
            <a:r>
              <a:rPr sz="3200" spc="-30" dirty="0"/>
              <a:t> </a:t>
            </a:r>
            <a:r>
              <a:rPr sz="3200" dirty="0"/>
              <a:t>Realizuje</a:t>
            </a:r>
            <a:r>
              <a:rPr sz="3200" spc="-40" dirty="0"/>
              <a:t> </a:t>
            </a:r>
            <a:r>
              <a:rPr sz="3200" dirty="0"/>
              <a:t>sa</a:t>
            </a:r>
            <a:r>
              <a:rPr sz="3200" spc="-45" dirty="0"/>
              <a:t> </a:t>
            </a:r>
            <a:r>
              <a:rPr sz="3200" dirty="0"/>
              <a:t>to</a:t>
            </a:r>
            <a:r>
              <a:rPr sz="3200" spc="-35" dirty="0"/>
              <a:t> </a:t>
            </a:r>
            <a:r>
              <a:rPr sz="3200" spc="-10" dirty="0"/>
              <a:t>vďaka</a:t>
            </a:r>
            <a:endParaRPr sz="3200"/>
          </a:p>
          <a:p>
            <a:pPr marL="355600" marR="5080">
              <a:lnSpc>
                <a:spcPts val="3460"/>
              </a:lnSpc>
              <a:spcBef>
                <a:spcPts val="50"/>
              </a:spcBef>
            </a:pPr>
            <a:r>
              <a:rPr sz="3200" b="1" dirty="0">
                <a:latin typeface="Calibri"/>
                <a:cs typeface="Calibri"/>
              </a:rPr>
              <a:t>spoločným</a:t>
            </a:r>
            <a:r>
              <a:rPr sz="3200" b="1" spc="-1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pravidlám</a:t>
            </a:r>
            <a:r>
              <a:rPr sz="3200" b="1" spc="-1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komunikácie</a:t>
            </a:r>
            <a:r>
              <a:rPr sz="3200" dirty="0"/>
              <a:t>,</a:t>
            </a:r>
            <a:r>
              <a:rPr sz="3200" spc="-130" dirty="0"/>
              <a:t> </a:t>
            </a:r>
            <a:r>
              <a:rPr sz="3200" spc="-10" dirty="0"/>
              <a:t>ktorým </a:t>
            </a:r>
            <a:r>
              <a:rPr sz="3200" dirty="0"/>
              <a:t>hovoríme</a:t>
            </a:r>
            <a:r>
              <a:rPr sz="3200" spc="-70" dirty="0"/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protokol</a:t>
            </a:r>
            <a:r>
              <a:rPr sz="3200" spc="-10" dirty="0"/>
              <a:t>.</a:t>
            </a:r>
            <a:endParaRPr sz="3200">
              <a:latin typeface="Calibri"/>
              <a:cs typeface="Calibri"/>
            </a:endParaRPr>
          </a:p>
          <a:p>
            <a:pPr marL="355600" marR="152400" indent="-342900">
              <a:lnSpc>
                <a:spcPct val="90000"/>
              </a:lnSpc>
              <a:spcBef>
                <a:spcPts val="715"/>
              </a:spcBef>
            </a:pPr>
            <a:r>
              <a:rPr sz="3200" dirty="0"/>
              <a:t>Vo</a:t>
            </a:r>
            <a:r>
              <a:rPr sz="3200" spc="-105" dirty="0"/>
              <a:t> </a:t>
            </a:r>
            <a:r>
              <a:rPr sz="3200" dirty="0"/>
              <a:t>veľkých</a:t>
            </a:r>
            <a:r>
              <a:rPr sz="3200" spc="-85" dirty="0"/>
              <a:t> </a:t>
            </a:r>
            <a:r>
              <a:rPr sz="3200" spc="-10" dirty="0"/>
              <a:t>heterogénnych</a:t>
            </a:r>
            <a:r>
              <a:rPr sz="3200" spc="-95" dirty="0"/>
              <a:t> </a:t>
            </a:r>
            <a:r>
              <a:rPr sz="3200" dirty="0"/>
              <a:t>sieťach</a:t>
            </a:r>
            <a:r>
              <a:rPr sz="3200" spc="-85" dirty="0"/>
              <a:t> </a:t>
            </a:r>
            <a:r>
              <a:rPr sz="3200" dirty="0"/>
              <a:t>sa</a:t>
            </a:r>
            <a:r>
              <a:rPr sz="3200" spc="-75" dirty="0"/>
              <a:t> </a:t>
            </a:r>
            <a:r>
              <a:rPr sz="3200" spc="-10" dirty="0"/>
              <a:t>používa </a:t>
            </a:r>
            <a:r>
              <a:rPr sz="3200" dirty="0"/>
              <a:t>súbor</a:t>
            </a:r>
            <a:r>
              <a:rPr sz="3200" spc="-120" dirty="0"/>
              <a:t> </a:t>
            </a:r>
            <a:r>
              <a:rPr sz="3200" spc="-10" dirty="0"/>
              <a:t>protokolov</a:t>
            </a:r>
            <a:r>
              <a:rPr sz="3200" spc="-95" dirty="0"/>
              <a:t> </a:t>
            </a:r>
            <a:r>
              <a:rPr sz="3200" spc="-10" dirty="0"/>
              <a:t>označovaný</a:t>
            </a:r>
            <a:r>
              <a:rPr sz="3200" spc="-95" dirty="0"/>
              <a:t> </a:t>
            </a:r>
            <a:r>
              <a:rPr sz="3200" dirty="0"/>
              <a:t>ako</a:t>
            </a:r>
            <a:r>
              <a:rPr sz="3200" spc="-90" dirty="0"/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TCP/IP </a:t>
            </a:r>
            <a:r>
              <a:rPr sz="3200" spc="-10" dirty="0"/>
              <a:t>(Transmission</a:t>
            </a:r>
            <a:r>
              <a:rPr sz="3200" spc="-125" dirty="0"/>
              <a:t> </a:t>
            </a:r>
            <a:r>
              <a:rPr sz="3200" dirty="0"/>
              <a:t>Control</a:t>
            </a:r>
            <a:r>
              <a:rPr sz="3200" spc="-135" dirty="0"/>
              <a:t> </a:t>
            </a:r>
            <a:r>
              <a:rPr sz="3200" spc="-10" dirty="0"/>
              <a:t>Protokol/</a:t>
            </a:r>
            <a:r>
              <a:rPr sz="3200" spc="-155" dirty="0"/>
              <a:t> </a:t>
            </a:r>
            <a:r>
              <a:rPr sz="3200" spc="-10" dirty="0"/>
              <a:t>Internet Protocol)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TCP/IP</a:t>
            </a:r>
            <a:r>
              <a:rPr spc="-145" dirty="0"/>
              <a:t> </a:t>
            </a:r>
            <a:r>
              <a:rPr dirty="0"/>
              <a:t>používa</a:t>
            </a:r>
            <a:r>
              <a:rPr spc="-105" dirty="0"/>
              <a:t> </a:t>
            </a:r>
            <a:r>
              <a:rPr dirty="0"/>
              <a:t>súbor</a:t>
            </a:r>
            <a:r>
              <a:rPr spc="-95" dirty="0"/>
              <a:t> </a:t>
            </a:r>
            <a:r>
              <a:rPr spc="-10" dirty="0"/>
              <a:t>protokolov: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610"/>
            <a:ext cx="8010525" cy="41871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DNS</a:t>
            </a:r>
            <a:r>
              <a:rPr sz="30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Domain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system</a:t>
            </a:r>
            <a:r>
              <a:rPr sz="3000" dirty="0">
                <a:latin typeface="Calibri"/>
                <a:cs typeface="Calibri"/>
              </a:rPr>
              <a:t>)–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systém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doménových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mien</a:t>
            </a:r>
            <a:endParaRPr sz="3000">
              <a:latin typeface="Calibri"/>
              <a:cs typeface="Calibri"/>
            </a:endParaRPr>
          </a:p>
          <a:p>
            <a:pPr marL="355600" marR="186690" indent="-342900">
              <a:lnSpc>
                <a:spcPts val="3240"/>
              </a:lnSpc>
              <a:spcBef>
                <a:spcPts val="770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FTP</a:t>
            </a:r>
            <a:r>
              <a:rPr sz="3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File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transfer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protocol)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prenos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súborov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medzi počítačmi</a:t>
            </a:r>
            <a:endParaRPr sz="3000">
              <a:latin typeface="Calibri"/>
              <a:cs typeface="Calibri"/>
            </a:endParaRPr>
          </a:p>
          <a:p>
            <a:pPr marL="355600" marR="158750" indent="-342900">
              <a:lnSpc>
                <a:spcPts val="3240"/>
              </a:lnSpc>
              <a:spcBef>
                <a:spcPts val="720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HTTP</a:t>
            </a:r>
            <a:r>
              <a:rPr sz="3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Hypertext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Transfer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Protocol)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prenos hypertextových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informácií,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HTTPS-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šifrovanie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dát</a:t>
            </a:r>
            <a:endParaRPr sz="3000">
              <a:latin typeface="Calibri"/>
              <a:cs typeface="Calibri"/>
            </a:endParaRPr>
          </a:p>
          <a:p>
            <a:pPr marL="355600" marR="1557655" indent="-342900">
              <a:lnSpc>
                <a:spcPts val="3240"/>
              </a:lnSpc>
              <a:spcBef>
                <a:spcPts val="720"/>
              </a:spcBef>
              <a:tabLst>
                <a:tab pos="3832225" algn="l"/>
              </a:tabLst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POP3</a:t>
            </a:r>
            <a:r>
              <a:rPr sz="3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Post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Office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protocol)-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3000" dirty="0">
                <a:latin typeface="Calibri"/>
                <a:cs typeface="Calibri"/>
              </a:rPr>
              <a:t>prenos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emailov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z </a:t>
            </a:r>
            <a:r>
              <a:rPr sz="3000" dirty="0">
                <a:latin typeface="Calibri"/>
                <a:cs typeface="Calibri"/>
              </a:rPr>
              <a:t>poštového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servera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lokálneho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klienta</a:t>
            </a:r>
            <a:endParaRPr sz="3000">
              <a:latin typeface="Calibri"/>
              <a:cs typeface="Calibri"/>
            </a:endParaRPr>
          </a:p>
          <a:p>
            <a:pPr marL="355600" marR="408305" indent="-342900">
              <a:lnSpc>
                <a:spcPts val="3240"/>
              </a:lnSpc>
              <a:spcBef>
                <a:spcPts val="720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SMTP</a:t>
            </a:r>
            <a:r>
              <a:rPr sz="3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Simple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Transfer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protocol</a:t>
            </a:r>
            <a:r>
              <a:rPr sz="3000" dirty="0">
                <a:latin typeface="Calibri"/>
                <a:cs typeface="Calibri"/>
              </a:rPr>
              <a:t>)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prenos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emailov </a:t>
            </a:r>
            <a:r>
              <a:rPr sz="3000" dirty="0">
                <a:latin typeface="Calibri"/>
                <a:cs typeface="Calibri"/>
              </a:rPr>
              <a:t>cez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internet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79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PROVIDER</a:t>
            </a:r>
            <a:r>
              <a:rPr sz="3600" spc="-110" dirty="0"/>
              <a:t> </a:t>
            </a:r>
            <a:r>
              <a:rPr sz="3600" dirty="0"/>
              <a:t>–</a:t>
            </a:r>
            <a:r>
              <a:rPr sz="3600" spc="-85" dirty="0"/>
              <a:t> </a:t>
            </a:r>
            <a:r>
              <a:rPr sz="3600" spc="-45" dirty="0"/>
              <a:t>POSKYTOVATEĽ</a:t>
            </a:r>
            <a:r>
              <a:rPr sz="3600" spc="-80" dirty="0"/>
              <a:t> </a:t>
            </a:r>
            <a:r>
              <a:rPr sz="3600" spc="-10" dirty="0"/>
              <a:t>INTERNETU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7795895" cy="30124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3655">
              <a:lnSpc>
                <a:spcPct val="90000"/>
              </a:lnSpc>
              <a:spcBef>
                <a:spcPts val="425"/>
              </a:spcBef>
            </a:pP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ISP</a:t>
            </a:r>
            <a:r>
              <a:rPr sz="27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(Internet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Service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Provider)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poskytovateľ </a:t>
            </a:r>
            <a:r>
              <a:rPr sz="2700" dirty="0">
                <a:latin typeface="Calibri"/>
                <a:cs typeface="Calibri"/>
              </a:rPr>
              <a:t>pripojenia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Internet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poskytuje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koncových používateľov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prístup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službám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Internetu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za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poplatok.</a:t>
            </a:r>
            <a:endParaRPr sz="2700">
              <a:latin typeface="Calibri"/>
              <a:cs typeface="Calibri"/>
            </a:endParaRPr>
          </a:p>
          <a:p>
            <a:pPr marL="355600" marR="219075" indent="-342900">
              <a:lnSpc>
                <a:spcPts val="2920"/>
              </a:lnSpc>
              <a:spcBef>
                <a:spcPts val="685"/>
              </a:spcBef>
            </a:pPr>
            <a:r>
              <a:rPr sz="2700" spc="-10" dirty="0">
                <a:latin typeface="Calibri"/>
                <a:cs typeface="Calibri"/>
              </a:rPr>
              <a:t>Poskytovatelia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ponúkajú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realizáciu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pripojenia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všetkými </a:t>
            </a:r>
            <a:r>
              <a:rPr sz="2700" dirty="0">
                <a:latin typeface="Calibri"/>
                <a:cs typeface="Calibri"/>
              </a:rPr>
              <a:t>dostupnými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spôsobmi.</a:t>
            </a:r>
            <a:endParaRPr sz="2700">
              <a:latin typeface="Calibri"/>
              <a:cs typeface="Calibri"/>
            </a:endParaRPr>
          </a:p>
          <a:p>
            <a:pPr marL="4199890">
              <a:lnSpc>
                <a:spcPct val="100000"/>
              </a:lnSpc>
              <a:spcBef>
                <a:spcPts val="1435"/>
              </a:spcBef>
            </a:pP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Slovak</a:t>
            </a:r>
            <a:r>
              <a:rPr sz="18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Telekom</a:t>
            </a:r>
            <a:r>
              <a:rPr sz="18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/</a:t>
            </a:r>
            <a:r>
              <a:rPr sz="1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T-COM</a:t>
            </a:r>
            <a:r>
              <a:rPr sz="18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4199255">
              <a:lnSpc>
                <a:spcPct val="100000"/>
              </a:lnSpc>
            </a:pP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</a:t>
            </a:r>
            <a:r>
              <a:rPr sz="18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–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MOBILE</a:t>
            </a:r>
            <a:endParaRPr sz="1800">
              <a:latin typeface="Calibri"/>
              <a:cs typeface="Calibri"/>
            </a:endParaRPr>
          </a:p>
          <a:p>
            <a:pPr marL="4199890">
              <a:lnSpc>
                <a:spcPct val="100000"/>
              </a:lnSpc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Orange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638" y="4557776"/>
            <a:ext cx="2874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Slovenské</a:t>
            </a:r>
            <a:r>
              <a:rPr sz="18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telekomunikácie</a:t>
            </a:r>
            <a:r>
              <a:rPr sz="18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a.s.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Slovanet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Orange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02918" y="3992371"/>
            <a:ext cx="2618105" cy="1682114"/>
            <a:chOff x="1102918" y="3992371"/>
            <a:chExt cx="2618105" cy="1682114"/>
          </a:xfrm>
        </p:grpSpPr>
        <p:sp>
          <p:nvSpPr>
            <p:cNvPr id="6" name="object 6"/>
            <p:cNvSpPr/>
            <p:nvPr/>
          </p:nvSpPr>
          <p:spPr>
            <a:xfrm>
              <a:off x="1115618" y="4005071"/>
              <a:ext cx="2592705" cy="1656714"/>
            </a:xfrm>
            <a:custGeom>
              <a:avLst/>
              <a:gdLst/>
              <a:ahLst/>
              <a:cxnLst/>
              <a:rect l="l" t="t" r="r" b="b"/>
              <a:pathLst>
                <a:path w="2592704" h="1656714">
                  <a:moveTo>
                    <a:pt x="1764233" y="0"/>
                  </a:moveTo>
                  <a:lnTo>
                    <a:pt x="1764233" y="414019"/>
                  </a:lnTo>
                  <a:lnTo>
                    <a:pt x="0" y="414019"/>
                  </a:lnTo>
                  <a:lnTo>
                    <a:pt x="0" y="1242186"/>
                  </a:lnTo>
                  <a:lnTo>
                    <a:pt x="1764233" y="1242186"/>
                  </a:lnTo>
                  <a:lnTo>
                    <a:pt x="1764233" y="1656181"/>
                  </a:lnTo>
                  <a:lnTo>
                    <a:pt x="2592273" y="828039"/>
                  </a:lnTo>
                  <a:lnTo>
                    <a:pt x="1764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5618" y="4005071"/>
              <a:ext cx="2592705" cy="1656714"/>
            </a:xfrm>
            <a:custGeom>
              <a:avLst/>
              <a:gdLst/>
              <a:ahLst/>
              <a:cxnLst/>
              <a:rect l="l" t="t" r="r" b="b"/>
              <a:pathLst>
                <a:path w="2592704" h="1656714">
                  <a:moveTo>
                    <a:pt x="0" y="414019"/>
                  </a:moveTo>
                  <a:lnTo>
                    <a:pt x="1764233" y="414019"/>
                  </a:lnTo>
                  <a:lnTo>
                    <a:pt x="1764233" y="0"/>
                  </a:lnTo>
                  <a:lnTo>
                    <a:pt x="2592273" y="828039"/>
                  </a:lnTo>
                  <a:lnTo>
                    <a:pt x="1764233" y="1656181"/>
                  </a:lnTo>
                  <a:lnTo>
                    <a:pt x="1764233" y="1242186"/>
                  </a:lnTo>
                  <a:lnTo>
                    <a:pt x="0" y="1242186"/>
                  </a:lnTo>
                  <a:lnTo>
                    <a:pt x="0" y="41401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98472" y="4531867"/>
            <a:ext cx="1411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79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Niektorí poskytovatelia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0355" y="461594"/>
            <a:ext cx="2329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FFFF"/>
                </a:solidFill>
              </a:rPr>
              <a:t>INTERNET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SPÔSOBY</a:t>
            </a:r>
            <a:r>
              <a:rPr sz="4000" spc="-150" dirty="0"/>
              <a:t> </a:t>
            </a:r>
            <a:r>
              <a:rPr sz="4000" spc="-10" dirty="0"/>
              <a:t>PRIPOJENIA</a:t>
            </a:r>
            <a:r>
              <a:rPr sz="4000" spc="-135" dirty="0"/>
              <a:t> </a:t>
            </a:r>
            <a:r>
              <a:rPr sz="4000" dirty="0"/>
              <a:t>NA</a:t>
            </a:r>
            <a:r>
              <a:rPr sz="4000" spc="-125" dirty="0"/>
              <a:t> </a:t>
            </a:r>
            <a:r>
              <a:rPr sz="4000" spc="-10" dirty="0"/>
              <a:t>INTERNET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9090"/>
            <a:ext cx="7939405" cy="418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645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prostredníctvom</a:t>
            </a:r>
            <a:r>
              <a:rPr sz="30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káblov</a:t>
            </a:r>
            <a:r>
              <a:rPr sz="3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(kovových</a:t>
            </a:r>
            <a:r>
              <a:rPr sz="3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alebo optických)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výhodou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bezpečnosť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spoľahlivosť</a:t>
            </a:r>
            <a:endParaRPr sz="2600">
              <a:latin typeface="Calibri"/>
              <a:cs typeface="Calibri"/>
            </a:endParaRPr>
          </a:p>
          <a:p>
            <a:pPr marL="756285" marR="595630" lvl="1" indent="-28702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nevýhodou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nižšia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dostupnosť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(potreba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vytvoriť </a:t>
            </a:r>
            <a:r>
              <a:rPr sz="2600" dirty="0">
                <a:latin typeface="Calibri"/>
                <a:cs typeface="Calibri"/>
              </a:rPr>
              <a:t>kabeláž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rozkopávky,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vŕtanie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budovách,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vyššie náklady)</a:t>
            </a:r>
            <a:endParaRPr sz="2600">
              <a:latin typeface="Calibri"/>
              <a:cs typeface="Calibri"/>
            </a:endParaRPr>
          </a:p>
          <a:p>
            <a:pPr marL="354965" indent="-354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bezdrôtové</a:t>
            </a:r>
            <a:r>
              <a:rPr sz="30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pripojenie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výhodou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dostupnosť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nevýhodou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nižšia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bezpečnosť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závislosť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počasia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7705">
              <a:lnSpc>
                <a:spcPct val="100000"/>
              </a:lnSpc>
              <a:spcBef>
                <a:spcPts val="105"/>
              </a:spcBef>
            </a:pPr>
            <a:r>
              <a:rPr dirty="0"/>
              <a:t>Pripojenie</a:t>
            </a:r>
            <a:r>
              <a:rPr spc="-85" dirty="0"/>
              <a:t> </a:t>
            </a:r>
            <a:r>
              <a:rPr dirty="0"/>
              <a:t>pomocou</a:t>
            </a:r>
            <a:r>
              <a:rPr spc="-65" dirty="0"/>
              <a:t> </a:t>
            </a:r>
            <a:r>
              <a:rPr spc="-10" dirty="0"/>
              <a:t>káblov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4229"/>
            <a:ext cx="8064500" cy="44513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20" dirty="0">
                <a:latin typeface="Calibri"/>
                <a:cs typeface="Calibri"/>
              </a:rPr>
              <a:t>Dial-</a:t>
            </a:r>
            <a:r>
              <a:rPr sz="2200" b="1" dirty="0">
                <a:latin typeface="Calibri"/>
                <a:cs typeface="Calibri"/>
              </a:rPr>
              <a:t>up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vytáčané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pripojenie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cez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bežnú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telefónnu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linku,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využíva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sa </a:t>
            </a:r>
            <a:r>
              <a:rPr sz="2200" dirty="0">
                <a:latin typeface="Calibri"/>
                <a:cs typeface="Calibri"/>
              </a:rPr>
              <a:t>modem;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pripojenie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pomalé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(max.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56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kbps),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pomerne nespoľahlivé,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počas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pripojenia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internetu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nedá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telefonovať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ISDN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telefónna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linka,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používajú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dva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kanály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každý</a:t>
            </a:r>
            <a:endParaRPr sz="2200">
              <a:latin typeface="Calibri"/>
              <a:cs typeface="Calibri"/>
            </a:endParaRPr>
          </a:p>
          <a:p>
            <a:pPr marL="355600" marR="135890">
              <a:lnSpc>
                <a:spcPts val="2110"/>
              </a:lnSpc>
              <a:spcBef>
                <a:spcPts val="250"/>
              </a:spcBef>
            </a:pPr>
            <a:r>
              <a:rPr sz="2200" dirty="0">
                <a:latin typeface="Calibri"/>
                <a:cs typeface="Calibri"/>
              </a:rPr>
              <a:t>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rýchlosťou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64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kbps,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možné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súčasne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telefonovať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byť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pripojený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Internetu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(rýchlosť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64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kbps)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alebo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použiť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obidva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kanály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na </a:t>
            </a:r>
            <a:r>
              <a:rPr sz="2200" dirty="0">
                <a:latin typeface="Calibri"/>
                <a:cs typeface="Calibri"/>
              </a:rPr>
              <a:t>dátový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prenos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(rýchlosť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128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kbps)</a:t>
            </a:r>
            <a:endParaRPr sz="2200">
              <a:latin typeface="Calibri"/>
              <a:cs typeface="Calibri"/>
            </a:endParaRPr>
          </a:p>
          <a:p>
            <a:pPr marL="355600" marR="189230" indent="-342900">
              <a:lnSpc>
                <a:spcPts val="211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DSL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rýchle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spoľahlivé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pripojenie,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rýchlosti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sú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Mbps;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zvyčajne domácnosti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používajú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ADSL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rýchlosť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väčšia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používateľovi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ako </a:t>
            </a:r>
            <a:r>
              <a:rPr sz="2200" dirty="0">
                <a:latin typeface="Calibri"/>
                <a:cs typeface="Calibri"/>
              </a:rPr>
              <a:t>od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neho;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pripojenie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nie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dostupné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všade,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limitom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je </a:t>
            </a:r>
            <a:r>
              <a:rPr sz="2200" spc="-20" dirty="0">
                <a:latin typeface="Calibri"/>
                <a:cs typeface="Calibri"/>
              </a:rPr>
              <a:t>vzdialenosť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digitálnej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ústredne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pevná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linka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niekedy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telefónna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linka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vyhradená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dátové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prenosy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pomerne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drahé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505835" algn="l"/>
              </a:tabLst>
            </a:pPr>
            <a:r>
              <a:rPr sz="2200" b="1" dirty="0">
                <a:latin typeface="Calibri"/>
                <a:cs typeface="Calibri"/>
              </a:rPr>
              <a:t>prípojka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káblovej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televízie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rýchle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spoľahlivé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optické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káble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vysoké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prenosové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rýchlosti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6820" y="461594"/>
            <a:ext cx="5151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Bezdrôtové</a:t>
            </a:r>
            <a:r>
              <a:rPr spc="-155" dirty="0"/>
              <a:t> </a:t>
            </a:r>
            <a:r>
              <a:rPr spc="-10" dirty="0"/>
              <a:t>pripojenie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123315"/>
            <a:ext cx="7887970" cy="4415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343535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Wi-Fi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problémy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bezpečnosťou,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nutnosť </a:t>
            </a:r>
            <a:r>
              <a:rPr sz="3000" dirty="0">
                <a:latin typeface="Calibri"/>
                <a:cs typeface="Calibri"/>
              </a:rPr>
              <a:t>priamej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viditeľnosti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na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vysielač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poskytovateľa </a:t>
            </a:r>
            <a:r>
              <a:rPr sz="3000" dirty="0">
                <a:latin typeface="Calibri"/>
                <a:cs typeface="Calibri"/>
              </a:rPr>
              <a:t>pripojenia;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však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dostupné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bez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potreby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ťahať </a:t>
            </a:r>
            <a:r>
              <a:rPr sz="3000" dirty="0">
                <a:latin typeface="Calibri"/>
                <a:cs typeface="Calibri"/>
              </a:rPr>
              <a:t>káble;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rýchlosť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niekoľko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Mbps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(do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54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Mbps)</a:t>
            </a:r>
            <a:endParaRPr sz="3000">
              <a:latin typeface="Calibri"/>
              <a:cs typeface="Calibri"/>
            </a:endParaRPr>
          </a:p>
          <a:p>
            <a:pPr marL="355600" marR="4762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mobilná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telefónna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sieť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kedysi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pomalé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drahé, </a:t>
            </a:r>
            <a:r>
              <a:rPr sz="3000" dirty="0">
                <a:latin typeface="Calibri"/>
                <a:cs typeface="Calibri"/>
              </a:rPr>
              <a:t>dnes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rôzne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typy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pripojenia,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rýchlosti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sú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Mbps </a:t>
            </a:r>
            <a:r>
              <a:rPr sz="3000" spc="-10" dirty="0">
                <a:latin typeface="Calibri"/>
                <a:cs typeface="Calibri"/>
              </a:rPr>
              <a:t>(EDGE)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satelitné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pripojenie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drahé,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používa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zvyčajne </a:t>
            </a:r>
            <a:r>
              <a:rPr sz="3000" dirty="0">
                <a:latin typeface="Calibri"/>
                <a:cs typeface="Calibri"/>
              </a:rPr>
              <a:t>tam,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kde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nie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iná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možnosť</a:t>
            </a:r>
            <a:endParaRPr sz="3000">
              <a:latin typeface="Calibri"/>
              <a:cs typeface="Calibri"/>
            </a:endParaRPr>
          </a:p>
          <a:p>
            <a:pPr marL="355600" marR="266065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Bluetooth,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IrDA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siete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krátkym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dosahom </a:t>
            </a:r>
            <a:r>
              <a:rPr sz="3000" dirty="0">
                <a:latin typeface="Calibri"/>
                <a:cs typeface="Calibri"/>
              </a:rPr>
              <a:t>napr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PC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mobil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3060">
              <a:lnSpc>
                <a:spcPct val="100000"/>
              </a:lnSpc>
              <a:spcBef>
                <a:spcPts val="105"/>
              </a:spcBef>
            </a:pPr>
            <a:r>
              <a:rPr dirty="0"/>
              <a:t>INTERNET</a:t>
            </a:r>
            <a:r>
              <a:rPr spc="-50" dirty="0"/>
              <a:t> </a:t>
            </a:r>
            <a:r>
              <a:rPr spc="-10" dirty="0"/>
              <a:t>PONÚKA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770"/>
              </a:spcBef>
              <a:buChar char="-"/>
              <a:tabLst>
                <a:tab pos="201930" algn="l"/>
              </a:tabLst>
            </a:pPr>
            <a:r>
              <a:rPr spc="-25" dirty="0"/>
              <a:t>www</a:t>
            </a:r>
          </a:p>
          <a:p>
            <a:pPr marL="201295" indent="-189230">
              <a:lnSpc>
                <a:spcPct val="100000"/>
              </a:lnSpc>
              <a:spcBef>
                <a:spcPts val="675"/>
              </a:spcBef>
              <a:buChar char="-"/>
              <a:tabLst>
                <a:tab pos="201930" algn="l"/>
              </a:tabLst>
            </a:pPr>
            <a:r>
              <a:rPr spc="-25" dirty="0"/>
              <a:t>FTP</a:t>
            </a:r>
          </a:p>
          <a:p>
            <a:pPr marL="739140" indent="-648335">
              <a:lnSpc>
                <a:spcPct val="100000"/>
              </a:lnSpc>
              <a:spcBef>
                <a:spcPts val="670"/>
              </a:spcBef>
            </a:pPr>
            <a:r>
              <a:rPr dirty="0"/>
              <a:t>-</a:t>
            </a:r>
            <a:r>
              <a:rPr spc="-60" dirty="0"/>
              <a:t> </a:t>
            </a:r>
            <a:r>
              <a:rPr dirty="0"/>
              <a:t>Neint.</a:t>
            </a:r>
            <a:r>
              <a:rPr spc="-40" dirty="0"/>
              <a:t> </a:t>
            </a:r>
            <a:r>
              <a:rPr spc="-10" dirty="0"/>
              <a:t>komunikácia:</a:t>
            </a:r>
          </a:p>
          <a:p>
            <a:pPr marL="622300" marR="762000" indent="116839">
              <a:lnSpc>
                <a:spcPct val="100000"/>
              </a:lnSpc>
              <a:spcBef>
                <a:spcPts val="675"/>
              </a:spcBef>
            </a:pPr>
            <a:r>
              <a:rPr spc="-20" dirty="0"/>
              <a:t>e-</a:t>
            </a:r>
            <a:r>
              <a:rPr dirty="0"/>
              <a:t>mail,</a:t>
            </a:r>
            <a:r>
              <a:rPr spc="-45" dirty="0"/>
              <a:t> </a:t>
            </a:r>
            <a:r>
              <a:rPr spc="-10" dirty="0"/>
              <a:t>diskusné </a:t>
            </a:r>
            <a:r>
              <a:rPr spc="-35" dirty="0"/>
              <a:t>skupiny,</a:t>
            </a:r>
            <a:r>
              <a:rPr spc="-105" dirty="0"/>
              <a:t> </a:t>
            </a:r>
            <a:r>
              <a:rPr spc="-20" dirty="0"/>
              <a:t>fórum</a:t>
            </a:r>
          </a:p>
          <a:p>
            <a:pPr marL="622300" marR="5080" indent="-610235">
              <a:lnSpc>
                <a:spcPct val="100000"/>
              </a:lnSpc>
              <a:spcBef>
                <a:spcPts val="675"/>
              </a:spcBef>
            </a:pPr>
            <a:r>
              <a:rPr dirty="0"/>
              <a:t>-</a:t>
            </a:r>
            <a:r>
              <a:rPr spc="-85" dirty="0"/>
              <a:t> </a:t>
            </a:r>
            <a:r>
              <a:rPr spc="-10" dirty="0"/>
              <a:t>Interak.</a:t>
            </a:r>
            <a:r>
              <a:rPr spc="-80" dirty="0"/>
              <a:t> </a:t>
            </a:r>
            <a:r>
              <a:rPr spc="-20" dirty="0"/>
              <a:t>komunikácia</a:t>
            </a:r>
            <a:r>
              <a:rPr spc="-60" dirty="0"/>
              <a:t> </a:t>
            </a:r>
            <a:r>
              <a:rPr spc="-10" dirty="0"/>
              <a:t>(irc, </a:t>
            </a:r>
            <a:r>
              <a:rPr dirty="0"/>
              <a:t>icq,</a:t>
            </a:r>
            <a:r>
              <a:rPr spc="-60" dirty="0"/>
              <a:t> </a:t>
            </a:r>
            <a:r>
              <a:rPr dirty="0"/>
              <a:t>msn,</a:t>
            </a:r>
            <a:r>
              <a:rPr spc="-25" dirty="0"/>
              <a:t> </a:t>
            </a:r>
            <a:r>
              <a:rPr spc="-10" dirty="0"/>
              <a:t>skype,chat)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85028" y="2561612"/>
            <a:ext cx="3291204" cy="3098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elekt.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obchodovanie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elekt.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Vzdelávanie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Internetbanking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goverment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teleworking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videokonferencie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95191" y="1472057"/>
            <a:ext cx="1393825" cy="1322070"/>
            <a:chOff x="3695191" y="1472057"/>
            <a:chExt cx="1393825" cy="1322070"/>
          </a:xfrm>
        </p:grpSpPr>
        <p:sp>
          <p:nvSpPr>
            <p:cNvPr id="6" name="object 6"/>
            <p:cNvSpPr/>
            <p:nvPr/>
          </p:nvSpPr>
          <p:spPr>
            <a:xfrm>
              <a:off x="3707891" y="1484757"/>
              <a:ext cx="1368425" cy="1296670"/>
            </a:xfrm>
            <a:custGeom>
              <a:avLst/>
              <a:gdLst/>
              <a:ahLst/>
              <a:cxnLst/>
              <a:rect l="l" t="t" r="r" b="b"/>
              <a:pathLst>
                <a:path w="1368425" h="1296670">
                  <a:moveTo>
                    <a:pt x="684149" y="0"/>
                  </a:moveTo>
                  <a:lnTo>
                    <a:pt x="360045" y="324103"/>
                  </a:lnTo>
                  <a:lnTo>
                    <a:pt x="522097" y="324103"/>
                  </a:lnTo>
                  <a:lnTo>
                    <a:pt x="522097" y="810132"/>
                  </a:lnTo>
                  <a:lnTo>
                    <a:pt x="324104" y="810132"/>
                  </a:lnTo>
                  <a:lnTo>
                    <a:pt x="324104" y="648080"/>
                  </a:lnTo>
                  <a:lnTo>
                    <a:pt x="0" y="972184"/>
                  </a:lnTo>
                  <a:lnTo>
                    <a:pt x="324104" y="1296162"/>
                  </a:lnTo>
                  <a:lnTo>
                    <a:pt x="324104" y="1134109"/>
                  </a:lnTo>
                  <a:lnTo>
                    <a:pt x="1044067" y="1134109"/>
                  </a:lnTo>
                  <a:lnTo>
                    <a:pt x="1044067" y="1296162"/>
                  </a:lnTo>
                  <a:lnTo>
                    <a:pt x="1368171" y="972184"/>
                  </a:lnTo>
                  <a:lnTo>
                    <a:pt x="1044067" y="648080"/>
                  </a:lnTo>
                  <a:lnTo>
                    <a:pt x="1044067" y="810132"/>
                  </a:lnTo>
                  <a:lnTo>
                    <a:pt x="846074" y="810132"/>
                  </a:lnTo>
                  <a:lnTo>
                    <a:pt x="846074" y="324103"/>
                  </a:lnTo>
                  <a:lnTo>
                    <a:pt x="1008126" y="324103"/>
                  </a:lnTo>
                  <a:lnTo>
                    <a:pt x="6841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7891" y="1484757"/>
              <a:ext cx="1368425" cy="1296670"/>
            </a:xfrm>
            <a:custGeom>
              <a:avLst/>
              <a:gdLst/>
              <a:ahLst/>
              <a:cxnLst/>
              <a:rect l="l" t="t" r="r" b="b"/>
              <a:pathLst>
                <a:path w="1368425" h="1296670">
                  <a:moveTo>
                    <a:pt x="0" y="972184"/>
                  </a:moveTo>
                  <a:lnTo>
                    <a:pt x="324104" y="648080"/>
                  </a:lnTo>
                  <a:lnTo>
                    <a:pt x="324104" y="810132"/>
                  </a:lnTo>
                  <a:lnTo>
                    <a:pt x="522097" y="810132"/>
                  </a:lnTo>
                  <a:lnTo>
                    <a:pt x="522097" y="324103"/>
                  </a:lnTo>
                  <a:lnTo>
                    <a:pt x="360045" y="324103"/>
                  </a:lnTo>
                  <a:lnTo>
                    <a:pt x="684149" y="0"/>
                  </a:lnTo>
                  <a:lnTo>
                    <a:pt x="1008126" y="324103"/>
                  </a:lnTo>
                  <a:lnTo>
                    <a:pt x="846074" y="324103"/>
                  </a:lnTo>
                  <a:lnTo>
                    <a:pt x="846074" y="810132"/>
                  </a:lnTo>
                  <a:lnTo>
                    <a:pt x="1044067" y="810132"/>
                  </a:lnTo>
                  <a:lnTo>
                    <a:pt x="1044067" y="648080"/>
                  </a:lnTo>
                  <a:lnTo>
                    <a:pt x="1368171" y="972184"/>
                  </a:lnTo>
                  <a:lnTo>
                    <a:pt x="1044067" y="1296162"/>
                  </a:lnTo>
                  <a:lnTo>
                    <a:pt x="1044067" y="1134109"/>
                  </a:lnTo>
                  <a:lnTo>
                    <a:pt x="324104" y="1134109"/>
                  </a:lnTo>
                  <a:lnTo>
                    <a:pt x="324104" y="1296162"/>
                  </a:lnTo>
                  <a:lnTo>
                    <a:pt x="0" y="97218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692746"/>
            <a:ext cx="8568944" cy="5616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146" y="191465"/>
            <a:ext cx="1474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Zdroje: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1539" y="4351020"/>
            <a:ext cx="565785" cy="22860"/>
          </a:xfrm>
          <a:custGeom>
            <a:avLst/>
            <a:gdLst/>
            <a:ahLst/>
            <a:cxnLst/>
            <a:rect l="l" t="t" r="r" b="b"/>
            <a:pathLst>
              <a:path w="565785" h="22860">
                <a:moveTo>
                  <a:pt x="565404" y="0"/>
                </a:moveTo>
                <a:lnTo>
                  <a:pt x="0" y="0"/>
                </a:lnTo>
                <a:lnTo>
                  <a:pt x="0" y="22859"/>
                </a:lnTo>
                <a:lnTo>
                  <a:pt x="565404" y="22859"/>
                </a:lnTo>
                <a:lnTo>
                  <a:pt x="5654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039" y="5256276"/>
            <a:ext cx="594360" cy="22860"/>
          </a:xfrm>
          <a:custGeom>
            <a:avLst/>
            <a:gdLst/>
            <a:ahLst/>
            <a:cxnLst/>
            <a:rect l="l" t="t" r="r" b="b"/>
            <a:pathLst>
              <a:path w="594360" h="22860">
                <a:moveTo>
                  <a:pt x="594360" y="0"/>
                </a:moveTo>
                <a:lnTo>
                  <a:pt x="0" y="0"/>
                </a:lnTo>
                <a:lnTo>
                  <a:pt x="0" y="22860"/>
                </a:lnTo>
                <a:lnTo>
                  <a:pt x="594360" y="22860"/>
                </a:lnTo>
                <a:lnTo>
                  <a:pt x="5943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946910" indent="-342900">
              <a:lnSpc>
                <a:spcPts val="2920"/>
              </a:lnSpc>
              <a:spcBef>
                <a:spcPts val="459"/>
              </a:spcBef>
              <a:buAutoNum type="arabicPlain"/>
              <a:tabLst>
                <a:tab pos="471805" algn="l"/>
              </a:tabLst>
            </a:pPr>
            <a:r>
              <a:rPr dirty="0"/>
              <a:t>W</a:t>
            </a:r>
            <a:r>
              <a:rPr sz="2150" dirty="0"/>
              <a:t>IKIPEDIE</a:t>
            </a:r>
            <a:r>
              <a:rPr sz="2150" spc="85" dirty="0"/>
              <a:t> </a:t>
            </a:r>
            <a:r>
              <a:rPr dirty="0"/>
              <a:t>Otevřená</a:t>
            </a:r>
            <a:r>
              <a:rPr spc="-75" dirty="0"/>
              <a:t> </a:t>
            </a:r>
            <a:r>
              <a:rPr dirty="0"/>
              <a:t>encyklopedie,</a:t>
            </a:r>
            <a:r>
              <a:rPr spc="-65" dirty="0"/>
              <a:t> </a:t>
            </a:r>
            <a:r>
              <a:rPr spc="-10" dirty="0"/>
              <a:t>online, </a:t>
            </a:r>
            <a:r>
              <a:rPr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http://cs.wikipedia.org/</a:t>
            </a:r>
            <a:endParaRPr sz="2150"/>
          </a:p>
          <a:p>
            <a:pPr marL="355600" marR="393065" indent="-342900">
              <a:lnSpc>
                <a:spcPts val="2920"/>
              </a:lnSpc>
              <a:spcBef>
                <a:spcPts val="645"/>
              </a:spcBef>
              <a:buAutoNum type="arabicPlain"/>
              <a:tabLst>
                <a:tab pos="471805" algn="l"/>
              </a:tabLst>
            </a:pPr>
            <a:r>
              <a:rPr dirty="0"/>
              <a:t>N</a:t>
            </a:r>
            <a:r>
              <a:rPr sz="2150" dirty="0"/>
              <a:t>ĚMEC</a:t>
            </a:r>
            <a:r>
              <a:rPr dirty="0"/>
              <a:t>,</a:t>
            </a:r>
            <a:r>
              <a:rPr spc="-100" dirty="0"/>
              <a:t> </a:t>
            </a:r>
            <a:r>
              <a:rPr spc="-175" dirty="0"/>
              <a:t>P.</a:t>
            </a:r>
            <a:r>
              <a:rPr spc="25" dirty="0"/>
              <a:t> </a:t>
            </a:r>
            <a:r>
              <a:rPr dirty="0"/>
              <a:t>Služby</a:t>
            </a:r>
            <a:r>
              <a:rPr spc="-50" dirty="0"/>
              <a:t> </a:t>
            </a:r>
            <a:r>
              <a:rPr dirty="0"/>
              <a:t>sítě</a:t>
            </a:r>
            <a:r>
              <a:rPr spc="-65" dirty="0"/>
              <a:t> </a:t>
            </a:r>
            <a:r>
              <a:rPr dirty="0"/>
              <a:t>Internet,</a:t>
            </a:r>
            <a:r>
              <a:rPr spc="-70" dirty="0"/>
              <a:t> </a:t>
            </a:r>
            <a:r>
              <a:rPr dirty="0"/>
              <a:t>2001,</a:t>
            </a:r>
            <a:r>
              <a:rPr spc="-70" dirty="0"/>
              <a:t> </a:t>
            </a:r>
            <a:r>
              <a:rPr dirty="0"/>
              <a:t>studijní</a:t>
            </a:r>
            <a:r>
              <a:rPr spc="-40" dirty="0"/>
              <a:t> </a:t>
            </a:r>
            <a:r>
              <a:rPr dirty="0"/>
              <a:t>text</a:t>
            </a:r>
            <a:r>
              <a:rPr spc="-45" dirty="0"/>
              <a:t> </a:t>
            </a:r>
            <a:r>
              <a:rPr spc="-25" dirty="0"/>
              <a:t>pro </a:t>
            </a:r>
            <a:r>
              <a:rPr dirty="0"/>
              <a:t>studenty</a:t>
            </a:r>
            <a:r>
              <a:rPr spc="-105" dirty="0"/>
              <a:t> </a:t>
            </a:r>
            <a:r>
              <a:rPr dirty="0"/>
              <a:t>Gymnázia</a:t>
            </a:r>
            <a:r>
              <a:rPr spc="-95" dirty="0"/>
              <a:t> </a:t>
            </a:r>
            <a:r>
              <a:rPr spc="-10" dirty="0"/>
              <a:t>Jevíčko</a:t>
            </a:r>
            <a:endParaRPr sz="2150"/>
          </a:p>
          <a:p>
            <a:pPr marL="355600" marR="5080" indent="-342900">
              <a:lnSpc>
                <a:spcPct val="90000"/>
              </a:lnSpc>
              <a:spcBef>
                <a:spcPts val="600"/>
              </a:spcBef>
              <a:buAutoNum type="arabicPlain"/>
              <a:tabLst>
                <a:tab pos="471805" algn="l"/>
              </a:tabLst>
            </a:pPr>
            <a:r>
              <a:rPr dirty="0"/>
              <a:t>C</a:t>
            </a:r>
            <a:r>
              <a:rPr sz="2150" dirty="0"/>
              <a:t>HLAD</a:t>
            </a:r>
            <a:r>
              <a:rPr dirty="0"/>
              <a:t>,</a:t>
            </a:r>
            <a:r>
              <a:rPr spc="-70" dirty="0"/>
              <a:t> </a:t>
            </a:r>
            <a:r>
              <a:rPr dirty="0"/>
              <a:t>R.</a:t>
            </a:r>
            <a:r>
              <a:rPr spc="-45" dirty="0"/>
              <a:t> </a:t>
            </a:r>
            <a:r>
              <a:rPr dirty="0"/>
              <a:t>Historie</a:t>
            </a:r>
            <a:r>
              <a:rPr spc="-55" dirty="0"/>
              <a:t> </a:t>
            </a:r>
            <a:r>
              <a:rPr dirty="0"/>
              <a:t>internetu</a:t>
            </a:r>
            <a:r>
              <a:rPr spc="-100" dirty="0"/>
              <a:t> </a:t>
            </a:r>
            <a:r>
              <a:rPr dirty="0"/>
              <a:t>v</a:t>
            </a:r>
            <a:r>
              <a:rPr spc="-55" dirty="0"/>
              <a:t> </a:t>
            </a:r>
            <a:r>
              <a:rPr dirty="0"/>
              <a:t>České</a:t>
            </a:r>
            <a:r>
              <a:rPr spc="-80" dirty="0"/>
              <a:t> </a:t>
            </a:r>
            <a:r>
              <a:rPr dirty="0"/>
              <a:t>republice,</a:t>
            </a:r>
            <a:r>
              <a:rPr spc="-65" dirty="0"/>
              <a:t> </a:t>
            </a:r>
            <a:r>
              <a:rPr spc="-10" dirty="0"/>
              <a:t>online, </a:t>
            </a:r>
            <a:r>
              <a:rPr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http://www.fi.muni.cz/usr/jkucera/pv109/2000/xchlad.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spc="-25" dirty="0">
                <a:solidFill>
                  <a:srgbClr val="0000FF"/>
                </a:solidFill>
                <a:hlinkClick r:id="rId3"/>
              </a:rPr>
              <a:t>htm</a:t>
            </a:r>
            <a:endParaRPr sz="2150"/>
          </a:p>
          <a:p>
            <a:pPr marL="471170" indent="-459105">
              <a:lnSpc>
                <a:spcPct val="100000"/>
              </a:lnSpc>
              <a:spcBef>
                <a:spcPts val="325"/>
              </a:spcBef>
              <a:buAutoNum type="arabicPlain"/>
              <a:tabLst>
                <a:tab pos="471805" algn="l"/>
              </a:tabLst>
            </a:pPr>
            <a:r>
              <a:rPr dirty="0"/>
              <a:t>Zdroje</a:t>
            </a:r>
            <a:r>
              <a:rPr spc="-120" dirty="0"/>
              <a:t> </a:t>
            </a:r>
            <a:r>
              <a:rPr dirty="0"/>
              <a:t>grafických</a:t>
            </a:r>
            <a:r>
              <a:rPr spc="-120" dirty="0"/>
              <a:t> </a:t>
            </a:r>
            <a:r>
              <a:rPr spc="-10" dirty="0"/>
              <a:t>objektů:</a:t>
            </a:r>
          </a:p>
          <a:p>
            <a:pPr marL="927100" marR="2256155">
              <a:lnSpc>
                <a:spcPts val="3570"/>
              </a:lnSpc>
              <a:spcBef>
                <a:spcPts val="90"/>
              </a:spcBef>
            </a:pPr>
            <a:r>
              <a:rPr dirty="0">
                <a:solidFill>
                  <a:srgbClr val="0000FF"/>
                </a:solidFill>
                <a:hlinkClick r:id="rId4"/>
              </a:rPr>
              <a:t>logo</a:t>
            </a:r>
            <a:r>
              <a:rPr dirty="0"/>
              <a:t>,</a:t>
            </a:r>
            <a:r>
              <a:rPr spc="-75"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pozadí</a:t>
            </a:r>
            <a:r>
              <a:rPr dirty="0"/>
              <a:t>,</a:t>
            </a:r>
            <a:r>
              <a:rPr spc="-65"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mapa</a:t>
            </a:r>
            <a:r>
              <a:rPr spc="-55" dirty="0">
                <a:solidFill>
                  <a:srgbClr val="0000FF"/>
                </a:solidFill>
              </a:rPr>
              <a:t> </a:t>
            </a:r>
            <a:r>
              <a:rPr dirty="0"/>
              <a:t>(titulní</a:t>
            </a:r>
            <a:r>
              <a:rPr spc="-45" dirty="0"/>
              <a:t> </a:t>
            </a:r>
            <a:r>
              <a:rPr spc="-10" dirty="0"/>
              <a:t>snímek), </a:t>
            </a:r>
            <a:r>
              <a:rPr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zeměkoule</a:t>
            </a:r>
            <a:r>
              <a:rPr spc="-95" dirty="0">
                <a:solidFill>
                  <a:srgbClr val="0000FF"/>
                </a:solidFill>
              </a:rPr>
              <a:t> </a:t>
            </a:r>
            <a:r>
              <a:rPr dirty="0"/>
              <a:t>(titulní</a:t>
            </a:r>
            <a:r>
              <a:rPr spc="-55" dirty="0"/>
              <a:t> </a:t>
            </a:r>
            <a:r>
              <a:rPr spc="-10" dirty="0"/>
              <a:t>snímek)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932" y="2536317"/>
            <a:ext cx="5046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Ďakujem</a:t>
            </a:r>
            <a:r>
              <a:rPr b="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pozornosť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40604"/>
            <a:ext cx="7772400" cy="1177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25"/>
              </a:spcBef>
            </a:pP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sz="27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je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celosvetová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sieť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navzájom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prepojených niekoľkých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miliónov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PC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celej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zemeguli,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ktoré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spolu komunikujú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vymieňajú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si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informácie.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332613"/>
            <a:ext cx="8637143" cy="4320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354328"/>
            <a:ext cx="798766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6680" marR="403860" indent="-1364615">
              <a:lnSpc>
                <a:spcPct val="100000"/>
              </a:lnSpc>
              <a:spcBef>
                <a:spcPts val="100"/>
              </a:spcBef>
              <a:tabLst>
                <a:tab pos="701484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globálna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celosvetová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počítačová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sieť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WAN,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typu </a:t>
            </a:r>
            <a:r>
              <a:rPr sz="2400" dirty="0">
                <a:latin typeface="Calibri"/>
                <a:cs typeface="Calibri"/>
              </a:rPr>
              <a:t>klient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server</a:t>
            </a:r>
            <a:endParaRPr sz="2400">
              <a:latin typeface="Calibri"/>
              <a:cs typeface="Calibri"/>
            </a:endParaRPr>
          </a:p>
          <a:p>
            <a:pPr marL="1376680" marR="83185" indent="-136461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spája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inštitúcie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najrôznejšej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povahy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aj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súkromné </a:t>
            </a:r>
            <a:r>
              <a:rPr sz="2400" spc="-20" dirty="0">
                <a:latin typeface="Calibri"/>
                <a:cs typeface="Calibri"/>
              </a:rPr>
              <a:t>osoby.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Umožňuje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komunikáciu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medzi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ľuďmi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prístup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širokému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množstvu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informácií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počítačových služieb.</a:t>
            </a:r>
            <a:endParaRPr sz="2400">
              <a:latin typeface="Calibri"/>
              <a:cs typeface="Calibri"/>
            </a:endParaRPr>
          </a:p>
          <a:p>
            <a:pPr marL="1308100" marR="5080" indent="-1296035">
              <a:lnSpc>
                <a:spcPct val="100000"/>
              </a:lnSpc>
              <a:tabLst>
                <a:tab pos="70377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vznikol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prepojením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rôznych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WAN,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sietí </a:t>
            </a:r>
            <a:r>
              <a:rPr sz="2400" dirty="0">
                <a:latin typeface="Calibri"/>
                <a:cs typeface="Calibri"/>
              </a:rPr>
              <a:t>existujúcich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ešte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vznikom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Internetu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neustále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sa </a:t>
            </a:r>
            <a:r>
              <a:rPr sz="2400" spc="-10" dirty="0">
                <a:latin typeface="Calibri"/>
                <a:cs typeface="Calibri"/>
              </a:rPr>
              <a:t>rozrastajúca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ďalšie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siete</a:t>
            </a:r>
            <a:endParaRPr sz="2400">
              <a:latin typeface="Calibri"/>
              <a:cs typeface="Calibri"/>
            </a:endParaRPr>
          </a:p>
          <a:p>
            <a:pPr marL="1308100" marR="224790" indent="-129603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nepatrí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nikomu,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medzinárodnými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dohodami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môžu </a:t>
            </a:r>
            <a:r>
              <a:rPr sz="2400" dirty="0">
                <a:latin typeface="Calibri"/>
                <a:cs typeface="Calibri"/>
              </a:rPr>
              <a:t>využívať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všetky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krajiny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svete.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decentralizovaná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sieť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(nikto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neriadi,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nikomu</a:t>
            </a:r>
            <a:endParaRPr sz="2400">
              <a:latin typeface="Calibri"/>
              <a:cs typeface="Calibri"/>
            </a:endParaRPr>
          </a:p>
          <a:p>
            <a:pPr marL="13766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nepatrí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môže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nej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pripojiť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ktokoľvek)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informačná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superdiaľnica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5969" y="261569"/>
            <a:ext cx="6449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CHARAKTERISTIKA</a:t>
            </a:r>
            <a:r>
              <a:rPr sz="4000" spc="-100" dirty="0"/>
              <a:t> </a:t>
            </a:r>
            <a:r>
              <a:rPr sz="4000" spc="-10" dirty="0"/>
              <a:t>INTERNETU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5885">
              <a:lnSpc>
                <a:spcPct val="100000"/>
              </a:lnSpc>
              <a:spcBef>
                <a:spcPts val="105"/>
              </a:spcBef>
            </a:pPr>
            <a:r>
              <a:rPr dirty="0"/>
              <a:t>HISTÓRIA</a:t>
            </a:r>
            <a:r>
              <a:rPr spc="-225" dirty="0"/>
              <a:t> </a:t>
            </a:r>
            <a:r>
              <a:rPr spc="-10" dirty="0"/>
              <a:t>INTERNETU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368298"/>
            <a:ext cx="8064500" cy="468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Dôvody</a:t>
            </a:r>
            <a:r>
              <a:rPr sz="22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vzniku: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potreba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bezpečnej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spoľahlivej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komunikácie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aj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čase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vojny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(Po </a:t>
            </a:r>
            <a:r>
              <a:rPr sz="2200" dirty="0">
                <a:latin typeface="Calibri"/>
                <a:cs typeface="Calibri"/>
              </a:rPr>
              <a:t>tom,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čo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Sovietom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podaril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husársky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kúsok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roku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1956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vypustením </a:t>
            </a:r>
            <a:r>
              <a:rPr sz="2200" dirty="0">
                <a:latin typeface="Calibri"/>
                <a:cs typeface="Calibri"/>
              </a:rPr>
              <a:t>prvej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vesmírnej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družice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Zeme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Sputnik,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armáde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došlo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k</a:t>
            </a:r>
            <a:endParaRPr sz="2200">
              <a:latin typeface="Calibri"/>
              <a:cs typeface="Calibri"/>
            </a:endParaRPr>
          </a:p>
          <a:p>
            <a:pPr marL="355600" marR="135890">
              <a:lnSpc>
                <a:spcPct val="80000"/>
              </a:lnSpc>
            </a:pPr>
            <a:r>
              <a:rPr sz="2200" spc="-10" dirty="0">
                <a:latin typeface="Calibri"/>
                <a:cs typeface="Calibri"/>
              </a:rPr>
              <a:t>„nabudeniu“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vytvoreniu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špeciálnej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agentúry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ARPA,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ktorej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úlohou </a:t>
            </a:r>
            <a:r>
              <a:rPr sz="2200" dirty="0">
                <a:latin typeface="Calibri"/>
                <a:cs typeface="Calibri"/>
              </a:rPr>
              <a:t>bola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podpora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najmodernejšieho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vývoja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výskumu);</a:t>
            </a:r>
            <a:endParaRPr sz="22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200" b="1" spc="-10" dirty="0">
                <a:latin typeface="Calibri"/>
                <a:cs typeface="Calibri"/>
              </a:rPr>
              <a:t>prepojenie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počítačov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kvôli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výmene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informácií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Bob</a:t>
            </a:r>
            <a:r>
              <a:rPr sz="2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Taylor</a:t>
            </a:r>
            <a:r>
              <a:rPr sz="2200" spc="-30" dirty="0">
                <a:latin typeface="Calibri"/>
                <a:cs typeface="Calibri"/>
              </a:rPr>
              <a:t>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jeden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otcov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Internetu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200" spc="-50" dirty="0">
                <a:latin typeface="Arial"/>
                <a:cs typeface="Arial"/>
              </a:rPr>
              <a:t>–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roku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1966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vybudovaná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prvá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sieť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ARPANET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(4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počítače)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ARPANET</a:t>
            </a:r>
            <a:r>
              <a:rPr sz="2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považuje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predchodcu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Internetu,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r.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1969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ARPANET</a:t>
            </a:r>
            <a:endParaRPr sz="2200">
              <a:latin typeface="Calibri"/>
              <a:cs typeface="Calibri"/>
            </a:endParaRPr>
          </a:p>
          <a:p>
            <a:pPr marL="355600" marR="385445">
              <a:lnSpc>
                <a:spcPct val="83600"/>
              </a:lnSpc>
              <a:spcBef>
                <a:spcPts val="480"/>
              </a:spcBef>
              <a:tabLst>
                <a:tab pos="2411730" algn="l"/>
              </a:tabLst>
            </a:pPr>
            <a:r>
              <a:rPr sz="2200" dirty="0">
                <a:latin typeface="Calibri"/>
                <a:cs typeface="Calibri"/>
              </a:rPr>
              <a:t>spájal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4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PC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uzly,</a:t>
            </a:r>
            <a:r>
              <a:rPr sz="2200" dirty="0">
                <a:latin typeface="Calibri"/>
                <a:cs typeface="Calibri"/>
              </a:rPr>
              <a:t>	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6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rokov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26</a:t>
            </a:r>
            <a:r>
              <a:rPr sz="2200" spc="-35" dirty="0">
                <a:latin typeface="Calibri"/>
                <a:cs typeface="Calibri"/>
              </a:rPr>
              <a:t> počítačov.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12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rokov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bolo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cez </a:t>
            </a:r>
            <a:r>
              <a:rPr sz="2200" dirty="0">
                <a:latin typeface="Calibri"/>
                <a:cs typeface="Calibri"/>
              </a:rPr>
              <a:t>1000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ich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počet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prudko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zvyšoval.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Dnes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ich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počet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nedá </a:t>
            </a:r>
            <a:r>
              <a:rPr sz="2200" spc="-10" dirty="0">
                <a:latin typeface="Calibri"/>
                <a:cs typeface="Calibri"/>
              </a:rPr>
              <a:t>odhadnúť.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0">
              <a:lnSpc>
                <a:spcPct val="100000"/>
              </a:lnSpc>
              <a:spcBef>
                <a:spcPts val="105"/>
              </a:spcBef>
            </a:pPr>
            <a:r>
              <a:rPr dirty="0"/>
              <a:t>Ďalšie</a:t>
            </a:r>
            <a:r>
              <a:rPr spc="-35" dirty="0"/>
              <a:t> </a:t>
            </a:r>
            <a:r>
              <a:rPr dirty="0"/>
              <a:t>významné</a:t>
            </a:r>
            <a:r>
              <a:rPr spc="-25" dirty="0"/>
              <a:t> </a:t>
            </a:r>
            <a:r>
              <a:rPr spc="-10" dirty="0"/>
              <a:t>udalosti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654555"/>
            <a:ext cx="7983220" cy="47085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81025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1971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vznikol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prvý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posielanie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elektronickej pošty</a:t>
            </a:r>
            <a:endParaRPr sz="2400">
              <a:latin typeface="Calibri"/>
              <a:cs typeface="Calibri"/>
            </a:endParaRPr>
          </a:p>
          <a:p>
            <a:pPr marL="355600" marR="1968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1973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pripájajú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prvé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uzly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Európy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(Nórsko,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Veľká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Británia)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ARPANET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stáva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medzinárodnou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sieťou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väčšina komunikácie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sieti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e-</a:t>
            </a:r>
            <a:r>
              <a:rPr sz="2400" spc="-10" dirty="0">
                <a:latin typeface="Calibri"/>
                <a:cs typeface="Calibri"/>
              </a:rPr>
              <a:t>maily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1983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základným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protokolom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stáva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TCP/IP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(až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dodnes)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1984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</a:t>
            </a:r>
            <a:r>
              <a:rPr sz="2400" spc="-10" dirty="0">
                <a:latin typeface="Calibri"/>
                <a:cs typeface="Calibri"/>
              </a:rPr>
              <a:t> System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1988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komunikácia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reálnom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čase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Internet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Relay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Chat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1990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ARPANET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prestáva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existovať,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zostáva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NSFNET,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možné </a:t>
            </a:r>
            <a:r>
              <a:rPr sz="2400" dirty="0">
                <a:latin typeface="Calibri"/>
                <a:cs typeface="Calibri"/>
              </a:rPr>
              <a:t>prvé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komerčné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pripojenie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siete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1991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vzniká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World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Web</a:t>
            </a:r>
            <a:endParaRPr sz="2400">
              <a:latin typeface="Calibri"/>
              <a:cs typeface="Calibri"/>
            </a:endParaRPr>
          </a:p>
          <a:p>
            <a:pPr marL="355600" marR="51689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1997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viac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miliónov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počítačov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pripojených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do </a:t>
            </a:r>
            <a:r>
              <a:rPr sz="2400" dirty="0">
                <a:latin typeface="Calibri"/>
                <a:cs typeface="Calibri"/>
              </a:rPr>
              <a:t>Internetu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registrovaných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viac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milión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doménových názvov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105"/>
              </a:spcBef>
            </a:pPr>
            <a:r>
              <a:rPr dirty="0"/>
              <a:t>AKO</a:t>
            </a:r>
            <a:r>
              <a:rPr spc="-150" dirty="0"/>
              <a:t> </a:t>
            </a:r>
            <a:r>
              <a:rPr dirty="0"/>
              <a:t>FUNGUJE</a:t>
            </a:r>
            <a:r>
              <a:rPr spc="-140" dirty="0"/>
              <a:t> </a:t>
            </a:r>
            <a:r>
              <a:rPr spc="-10" dirty="0"/>
              <a:t>INTERNET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111" y="1311655"/>
            <a:ext cx="6919595" cy="50647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5720" marR="3346450" indent="-33655">
              <a:lnSpc>
                <a:spcPct val="90000"/>
              </a:lnSpc>
              <a:spcBef>
                <a:spcPts val="425"/>
              </a:spcBef>
            </a:pPr>
            <a:r>
              <a:rPr sz="2700" dirty="0">
                <a:latin typeface="Calibri"/>
                <a:cs typeface="Calibri"/>
              </a:rPr>
              <a:t>Po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celom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svete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sú </a:t>
            </a:r>
            <a:r>
              <a:rPr sz="2700" spc="-10" dirty="0">
                <a:latin typeface="Calibri"/>
                <a:cs typeface="Calibri"/>
              </a:rPr>
              <a:t>rozmiestnené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milióny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serverov</a:t>
            </a:r>
            <a:r>
              <a:rPr sz="27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7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Calibri"/>
                <a:cs typeface="Calibri"/>
              </a:rPr>
              <a:t>počítačových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uzlov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ktorých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sú </a:t>
            </a:r>
            <a:r>
              <a:rPr sz="2700" dirty="0">
                <a:latin typeface="Calibri"/>
                <a:cs typeface="Calibri"/>
              </a:rPr>
              <a:t>uložené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dáta.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Jednotlivé </a:t>
            </a:r>
            <a:r>
              <a:rPr sz="2700" dirty="0">
                <a:latin typeface="Calibri"/>
                <a:cs typeface="Calibri"/>
              </a:rPr>
              <a:t>servery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sú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medzi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sebou </a:t>
            </a:r>
            <a:r>
              <a:rPr sz="2700" dirty="0">
                <a:latin typeface="Calibri"/>
                <a:cs typeface="Calibri"/>
              </a:rPr>
              <a:t>poprepájané.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Niektoré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sú </a:t>
            </a:r>
            <a:r>
              <a:rPr sz="2700" dirty="0">
                <a:latin typeface="Calibri"/>
                <a:cs typeface="Calibri"/>
              </a:rPr>
              <a:t>priamo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káblom,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iné </a:t>
            </a:r>
            <a:r>
              <a:rPr sz="2700" dirty="0">
                <a:latin typeface="Calibri"/>
                <a:cs typeface="Calibri"/>
              </a:rPr>
              <a:t>vzduchom,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mikrovlnným </a:t>
            </a:r>
            <a:r>
              <a:rPr sz="2700" dirty="0">
                <a:latin typeface="Calibri"/>
                <a:cs typeface="Calibri"/>
              </a:rPr>
              <a:t>spojením,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satelitom,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wi-</a:t>
            </a:r>
            <a:r>
              <a:rPr sz="2700" spc="-25" dirty="0">
                <a:latin typeface="Calibri"/>
                <a:cs typeface="Calibri"/>
              </a:rPr>
              <a:t>fi</a:t>
            </a:r>
            <a:endParaRPr sz="2700">
              <a:latin typeface="Calibri"/>
              <a:cs typeface="Calibri"/>
            </a:endParaRPr>
          </a:p>
          <a:p>
            <a:pPr marL="26670" marR="5080">
              <a:lnSpc>
                <a:spcPct val="100299"/>
              </a:lnSpc>
              <a:spcBef>
                <a:spcPts val="320"/>
              </a:spcBef>
            </a:pPr>
            <a:r>
              <a:rPr sz="2800" dirty="0">
                <a:latin typeface="Calibri"/>
                <a:cs typeface="Calibri"/>
              </a:rPr>
              <a:t>alebo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podmorským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káblom.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Týmto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spôsobom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sú </a:t>
            </a:r>
            <a:r>
              <a:rPr sz="2700" dirty="0">
                <a:latin typeface="Calibri"/>
                <a:cs typeface="Calibri"/>
              </a:rPr>
              <a:t>medzi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sebou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spojené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všetky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servery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-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uzly</a:t>
            </a:r>
            <a:r>
              <a:rPr sz="2700" spc="-25" dirty="0">
                <a:latin typeface="Calibri"/>
                <a:cs typeface="Calibri"/>
              </a:rPr>
              <a:t> na </a:t>
            </a:r>
            <a:r>
              <a:rPr sz="2700" spc="-10" dirty="0">
                <a:latin typeface="Calibri"/>
                <a:cs typeface="Calibri"/>
              </a:rPr>
              <a:t>svete.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463" y="1484757"/>
            <a:ext cx="4642104" cy="3240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846" y="461594"/>
            <a:ext cx="2468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IP</a:t>
            </a:r>
            <a:r>
              <a:rPr spc="-15" dirty="0"/>
              <a:t> </a:t>
            </a:r>
            <a:r>
              <a:rPr spc="-10" dirty="0"/>
              <a:t>ADRESA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7270" y="1123315"/>
            <a:ext cx="7701280" cy="15805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360045">
              <a:lnSpc>
                <a:spcPts val="2880"/>
              </a:lnSpc>
              <a:spcBef>
                <a:spcPts val="795"/>
              </a:spcBef>
            </a:pPr>
            <a:r>
              <a:rPr sz="3000" dirty="0">
                <a:latin typeface="Calibri"/>
                <a:cs typeface="Calibri"/>
              </a:rPr>
              <a:t>Každý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server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počítač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pripojený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internetu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má </a:t>
            </a:r>
            <a:r>
              <a:rPr sz="3000" dirty="0">
                <a:latin typeface="Calibri"/>
                <a:cs typeface="Calibri"/>
              </a:rPr>
              <a:t>svoju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adresu,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ktorá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jednoznačne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identifikuje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25"/>
              </a:spcBef>
              <a:tabLst>
                <a:tab pos="2877185" algn="l"/>
              </a:tabLst>
            </a:pPr>
            <a:r>
              <a:rPr sz="3000" dirty="0">
                <a:latin typeface="Calibri"/>
                <a:cs typeface="Calibri"/>
              </a:rPr>
              <a:t>–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IP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adresa.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Sú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</a:t>
            </a:r>
            <a:r>
              <a:rPr sz="3000" dirty="0">
                <a:latin typeface="Calibri"/>
                <a:cs typeface="Calibri"/>
              </a:rPr>
              <a:t>	štyri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čísla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(každé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rozsahu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od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0 </a:t>
            </a:r>
            <a:r>
              <a:rPr sz="3000" dirty="0">
                <a:latin typeface="Calibri"/>
                <a:cs typeface="Calibri"/>
              </a:rPr>
              <a:t>po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255),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oddelené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bodkou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napr.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213.29.7.27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020" y="2852889"/>
            <a:ext cx="5485891" cy="3528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1150365"/>
            <a:ext cx="7559675" cy="4051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4800">
              <a:lnSpc>
                <a:spcPct val="100299"/>
              </a:lnSpc>
              <a:spcBef>
                <a:spcPts val="90"/>
              </a:spcBef>
            </a:pPr>
            <a:r>
              <a:rPr sz="2400" dirty="0">
                <a:latin typeface="Lucida Sans Unicode"/>
                <a:cs typeface="Lucida Sans Unicode"/>
              </a:rPr>
              <a:t>IP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adresa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je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b="1" spc="65" dirty="0">
                <a:latin typeface="Trebuchet MS"/>
                <a:cs typeface="Trebuchet MS"/>
              </a:rPr>
              <a:t>jedine</a:t>
            </a:r>
            <a:r>
              <a:rPr sz="2400" b="1" spc="65" dirty="0">
                <a:latin typeface="Arial"/>
                <a:cs typeface="Arial"/>
              </a:rPr>
              <a:t>č</a:t>
            </a:r>
            <a:r>
              <a:rPr sz="2400" b="1" spc="65" dirty="0">
                <a:latin typeface="Trebuchet MS"/>
                <a:cs typeface="Trebuchet MS"/>
              </a:rPr>
              <a:t>ná</a:t>
            </a:r>
            <a:r>
              <a:rPr sz="2400" b="1" spc="95" dirty="0">
                <a:latin typeface="Trebuchet MS"/>
                <a:cs typeface="Trebuchet MS"/>
              </a:rPr>
              <a:t> </a:t>
            </a:r>
            <a:r>
              <a:rPr sz="2400" b="1" spc="130" dirty="0">
                <a:latin typeface="Trebuchet MS"/>
                <a:cs typeface="Trebuchet MS"/>
              </a:rPr>
              <a:t>adresa</a:t>
            </a:r>
            <a:r>
              <a:rPr sz="2400" b="1" spc="90" dirty="0">
                <a:latin typeface="Trebuchet MS"/>
                <a:cs typeface="Trebuchet MS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ka</a:t>
            </a:r>
            <a:r>
              <a:rPr sz="2400" dirty="0">
                <a:latin typeface="Arial"/>
                <a:cs typeface="Arial"/>
              </a:rPr>
              <a:t>ž</a:t>
            </a:r>
            <a:r>
              <a:rPr sz="2400" dirty="0">
                <a:latin typeface="Lucida Sans Unicode"/>
                <a:cs typeface="Lucida Sans Unicode"/>
              </a:rPr>
              <a:t>dého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z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milióna </a:t>
            </a:r>
            <a:r>
              <a:rPr sz="2400" dirty="0">
                <a:latin typeface="Lucida Sans Unicode"/>
                <a:cs typeface="Lucida Sans Unicode"/>
              </a:rPr>
              <a:t>zapojených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po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dirty="0">
                <a:latin typeface="Lucida Sans Unicode"/>
                <a:cs typeface="Lucida Sans Unicode"/>
              </a:rPr>
              <a:t>íta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dirty="0">
                <a:latin typeface="Lucida Sans Unicode"/>
                <a:cs typeface="Lucida Sans Unicode"/>
              </a:rPr>
              <a:t>ov,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neexistujú dva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po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dirty="0">
                <a:latin typeface="Lucida Sans Unicode"/>
                <a:cs typeface="Lucida Sans Unicode"/>
              </a:rPr>
              <a:t>íta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s </a:t>
            </a:r>
            <a:r>
              <a:rPr sz="2400" dirty="0">
                <a:latin typeface="Lucida Sans Unicode"/>
                <a:cs typeface="Lucida Sans Unicode"/>
              </a:rPr>
              <a:t>rovnakou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IP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adresou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Lucida Sans Unicode"/>
              <a:cs typeface="Lucida Sans Unicode"/>
            </a:endParaRPr>
          </a:p>
          <a:p>
            <a:pPr marL="12700" marR="5080">
              <a:lnSpc>
                <a:spcPct val="100200"/>
              </a:lnSpc>
            </a:pPr>
            <a:r>
              <a:rPr sz="2400" dirty="0">
                <a:latin typeface="Lucida Sans Unicode"/>
                <a:cs typeface="Lucida Sans Unicode"/>
              </a:rPr>
              <a:t>Rastom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PC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na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internete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bude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nedostato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dirty="0">
                <a:latin typeface="Lucida Sans Unicode"/>
                <a:cs typeface="Lucida Sans Unicode"/>
              </a:rPr>
              <a:t>ná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preto </a:t>
            </a:r>
            <a:r>
              <a:rPr sz="2400" dirty="0">
                <a:latin typeface="Lucida Sans Unicode"/>
                <a:cs typeface="Lucida Sans Unicode"/>
              </a:rPr>
              <a:t>sa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uva</a:t>
            </a:r>
            <a:r>
              <a:rPr sz="2400" dirty="0">
                <a:latin typeface="Arial"/>
                <a:cs typeface="Arial"/>
              </a:rPr>
              <a:t>ž</a:t>
            </a:r>
            <a:r>
              <a:rPr sz="2400" dirty="0">
                <a:latin typeface="Lucida Sans Unicode"/>
                <a:cs typeface="Lucida Sans Unicode"/>
              </a:rPr>
              <a:t>uje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IP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adrese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zlo</a:t>
            </a:r>
            <a:r>
              <a:rPr sz="2400" dirty="0">
                <a:latin typeface="Arial"/>
                <a:cs typeface="Arial"/>
              </a:rPr>
              <a:t>ž</a:t>
            </a:r>
            <a:r>
              <a:rPr sz="2400" dirty="0">
                <a:latin typeface="Lucida Sans Unicode"/>
                <a:cs typeface="Lucida Sans Unicode"/>
              </a:rPr>
              <a:t>enej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z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8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dvojíc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dirty="0">
                <a:latin typeface="Lucida Sans Unicode"/>
                <a:cs typeface="Lucida Sans Unicode"/>
              </a:rPr>
              <a:t>ísiel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z </a:t>
            </a:r>
            <a:r>
              <a:rPr sz="2400" dirty="0">
                <a:latin typeface="Lucida Sans Unicode"/>
                <a:cs typeface="Lucida Sans Unicode"/>
              </a:rPr>
              <a:t>rozsahu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0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do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255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Lucida Sans Unicode"/>
              <a:cs typeface="Lucida Sans Unicode"/>
            </a:endParaRPr>
          </a:p>
          <a:p>
            <a:pPr marL="12700" marR="476884">
              <a:lnSpc>
                <a:spcPct val="100200"/>
              </a:lnSpc>
            </a:pPr>
            <a:r>
              <a:rPr sz="2400" dirty="0">
                <a:latin typeface="Lucida Sans Unicode"/>
                <a:cs typeface="Lucida Sans Unicode"/>
              </a:rPr>
              <a:t>Je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vhodná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PC,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ale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nie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 u</a:t>
            </a:r>
            <a:r>
              <a:rPr sz="2400" dirty="0">
                <a:latin typeface="Arial"/>
                <a:cs typeface="Arial"/>
              </a:rPr>
              <a:t>ž</a:t>
            </a:r>
            <a:r>
              <a:rPr sz="2400" dirty="0">
                <a:latin typeface="Lucida Sans Unicode"/>
                <a:cs typeface="Lucida Sans Unicode"/>
              </a:rPr>
              <a:t>ívate</a:t>
            </a:r>
            <a:r>
              <a:rPr sz="2400" dirty="0">
                <a:latin typeface="Arial"/>
                <a:cs typeface="Arial"/>
              </a:rPr>
              <a:t>ľ</a:t>
            </a:r>
            <a:r>
              <a:rPr sz="2400" dirty="0">
                <a:latin typeface="Lucida Sans Unicode"/>
                <a:cs typeface="Lucida Sans Unicode"/>
              </a:rPr>
              <a:t>a,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Arial"/>
                <a:cs typeface="Arial"/>
              </a:rPr>
              <a:t>ť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Arial"/>
                <a:cs typeface="Arial"/>
              </a:rPr>
              <a:t>ž</a:t>
            </a:r>
            <a:r>
              <a:rPr sz="2400" dirty="0">
                <a:latin typeface="Lucida Sans Unicode"/>
                <a:cs typeface="Lucida Sans Unicode"/>
              </a:rPr>
              <a:t>ko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sa </a:t>
            </a:r>
            <a:r>
              <a:rPr sz="2400" dirty="0">
                <a:latin typeface="Lucida Sans Unicode"/>
                <a:cs typeface="Lucida Sans Unicode"/>
              </a:rPr>
              <a:t>pamätá.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Preto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existuje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ešte </a:t>
            </a:r>
            <a:r>
              <a:rPr sz="2400" b="1" spc="150" dirty="0">
                <a:solidFill>
                  <a:srgbClr val="FF0000"/>
                </a:solidFill>
                <a:latin typeface="Trebuchet MS"/>
                <a:cs typeface="Trebuchet MS"/>
              </a:rPr>
              <a:t>doménová</a:t>
            </a:r>
            <a:r>
              <a:rPr sz="2400" b="1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120" dirty="0">
                <a:solidFill>
                  <a:srgbClr val="FF0000"/>
                </a:solidFill>
                <a:latin typeface="Trebuchet MS"/>
                <a:cs typeface="Trebuchet MS"/>
              </a:rPr>
              <a:t>adresa </a:t>
            </a:r>
            <a:r>
              <a:rPr sz="2400" dirty="0">
                <a:latin typeface="Lucida Sans Unicode"/>
                <a:cs typeface="Lucida Sans Unicode"/>
              </a:rPr>
              <a:t>tzv.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b="1" spc="220" dirty="0">
                <a:solidFill>
                  <a:srgbClr val="FF0000"/>
                </a:solidFill>
                <a:latin typeface="Trebuchet MS"/>
                <a:cs typeface="Trebuchet MS"/>
              </a:rPr>
              <a:t>DNS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1059</Words>
  <Application>Microsoft Office PowerPoint</Application>
  <PresentationFormat>Prezentácia na obrazovke 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Office Theme</vt:lpstr>
      <vt:lpstr>Práca s internetom</vt:lpstr>
      <vt:lpstr>INTERNET</vt:lpstr>
      <vt:lpstr>Prezentácia programu PowerPoint</vt:lpstr>
      <vt:lpstr>CHARAKTERISTIKA INTERNETU</vt:lpstr>
      <vt:lpstr>HISTÓRIA INTERNETU</vt:lpstr>
      <vt:lpstr>Ďalšie významné udalosti</vt:lpstr>
      <vt:lpstr>AKO FUNGUJE INTERNET</vt:lpstr>
      <vt:lpstr>IP ADRESA</vt:lpstr>
      <vt:lpstr>Prezentácia programu PowerPoint</vt:lpstr>
      <vt:lpstr>IP adresu PC zistíte, ak spustíte príkazový riadok a zadáte príkaz ipconfig</vt:lpstr>
      <vt:lpstr>DOMÉNOVÁ ADRESA</vt:lpstr>
      <vt:lpstr>Prezentácia programu PowerPoint</vt:lpstr>
      <vt:lpstr>DNS servery majú hierarchickú štruktúru.</vt:lpstr>
      <vt:lpstr>Prezentácia programu PowerPoint</vt:lpstr>
      <vt:lpstr>Domény 1. úrovne sú štandartizové</vt:lpstr>
      <vt:lpstr>Príklady stránok</vt:lpstr>
      <vt:lpstr>PROTOKOL</vt:lpstr>
      <vt:lpstr>TCP/IP používa súbor protokolov:</vt:lpstr>
      <vt:lpstr>PROVIDER – POSKYTOVATEĽ INTERNETU</vt:lpstr>
      <vt:lpstr>SPÔSOBY PRIPOJENIA NA INTERNET</vt:lpstr>
      <vt:lpstr>Pripojenie pomocou káblov</vt:lpstr>
      <vt:lpstr>Bezdrôtové pripojenie</vt:lpstr>
      <vt:lpstr>INTERNET PONÚKA</vt:lpstr>
      <vt:lpstr>Prezentácia programu PowerPoint</vt:lpstr>
      <vt:lpstr>Zdroje: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základné pojmy</dc:title>
  <dc:creator>lenovo_ntb</dc:creator>
  <cp:lastModifiedBy>INF1</cp:lastModifiedBy>
  <cp:revision>2</cp:revision>
  <dcterms:created xsi:type="dcterms:W3CDTF">2022-10-03T07:21:29Z</dcterms:created>
  <dcterms:modified xsi:type="dcterms:W3CDTF">2022-10-05T10:51:22Z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2022-10-03T00:00:00Z</vt:filetime>
  </property>
  <property fmtid="{D5CDD505-2E9C-101B-9397-08002B2CF9AE}" pid="5" name="Producer">
    <vt:lpwstr>Microsoft® Office PowerPoint® 2007</vt:lpwstr>
  </property>
</Properties>
</file>