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70" r:id="rId4"/>
    <p:sldId id="271" r:id="rId5"/>
    <p:sldId id="257" r:id="rId6"/>
    <p:sldId id="258" r:id="rId7"/>
    <p:sldId id="259" r:id="rId8"/>
    <p:sldId id="260" r:id="rId9"/>
    <p:sldId id="261" r:id="rId10"/>
    <p:sldId id="267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2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56D59-EDDB-43A7-9610-305E3A9B7DC5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EFBD1-274F-404A-9AFA-E1D0974D04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545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EFBD1-274F-404A-9AFA-E1D0974D04DA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3222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CD5E339-AD6B-4D2C-97F7-8073A0014A9E}" type="datetimeFigureOut">
              <a:rPr lang="sk-SK" smtClean="0"/>
              <a:t>22.9.2022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B9B6168-4DC3-4CD1-83F9-22D015174B0E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k.wikipedia.org/wiki/Angli%C4%8Dtin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Operačný systém - BIOS, Kernel - správa prostriedkov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578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E9E0735-ADF6-4CDB-A8F0-758F434F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Pevn</a:t>
            </a:r>
            <a:r>
              <a:rPr lang="sk-SK" dirty="0"/>
              <a:t>ý disk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E70FD9A8-70DA-46A8-A773-F04A46164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340768"/>
            <a:ext cx="8856984" cy="4120179"/>
          </a:xfrm>
        </p:spPr>
        <p:txBody>
          <a:bodyPr>
            <a:normAutofit fontScale="92500" lnSpcReduction="10000"/>
          </a:bodyPr>
          <a:lstStyle/>
          <a:p>
            <a:r>
              <a:rPr lang="sk-SK" b="1" dirty="0">
                <a:latin typeface="Times New Roman" pitchFamily="18" charset="0"/>
                <a:cs typeface="Times New Roman" pitchFamily="18" charset="0"/>
              </a:rPr>
              <a:t>Pevný disk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 (z </a:t>
            </a:r>
            <a:r>
              <a:rPr lang="sk-SK" dirty="0">
                <a:latin typeface="Times New Roman" pitchFamily="18" charset="0"/>
                <a:cs typeface="Times New Roman" pitchFamily="18" charset="0"/>
                <a:hlinkClick r:id="rId3" tooltip="Angličtina"/>
              </a:rPr>
              <a:t>angl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sk-SK" i="1" dirty="0" err="1">
                <a:latin typeface="Times New Roman" pitchFamily="18" charset="0"/>
                <a:cs typeface="Times New Roman" pitchFamily="18" charset="0"/>
              </a:rPr>
              <a:t>hard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 disk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, HD alebo 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harddisk </a:t>
            </a:r>
            <a:r>
              <a:rPr lang="sk-SK" i="1" dirty="0" err="1">
                <a:latin typeface="Times New Roman" pitchFamily="18" charset="0"/>
                <a:cs typeface="Times New Roman" pitchFamily="18" charset="0"/>
              </a:rPr>
              <a:t>drive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, HDD, predtým tiež </a:t>
            </a:r>
            <a:r>
              <a:rPr lang="sk-SK" i="1" dirty="0" err="1">
                <a:latin typeface="Times New Roman" pitchFamily="18" charset="0"/>
                <a:cs typeface="Times New Roman" pitchFamily="18" charset="0"/>
              </a:rPr>
              <a:t>Winchester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) je zariadenie, ktoré sa používa na uchovávanie dát v počítačoch, ale v súčasnosti už aj v mnohých iných prístrojoch.</a:t>
            </a:r>
          </a:p>
          <a:p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Moderné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pevné disky sa nazývajú 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SSD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– výhodou je ich rýchlosť zápisu a čítania 400-600 MB/s</a:t>
            </a:r>
          </a:p>
          <a:p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dirty="0">
                <a:latin typeface="Times New Roman" pitchFamily="18" charset="0"/>
                <a:cs typeface="Times New Roman" pitchFamily="18" charset="0"/>
              </a:rPr>
              <a:t>5,25" - veľký formát, používaný najmä v minulosti</a:t>
            </a:r>
          </a:p>
          <a:p>
            <a:r>
              <a:rPr lang="sk-SK" dirty="0">
                <a:latin typeface="Times New Roman" pitchFamily="18" charset="0"/>
                <a:cs typeface="Times New Roman" pitchFamily="18" charset="0"/>
              </a:rPr>
              <a:t>3,5" - malý formát, používaný bežne v domácich PC</a:t>
            </a:r>
          </a:p>
          <a:p>
            <a:r>
              <a:rPr lang="sk-SK" dirty="0">
                <a:latin typeface="Times New Roman" pitchFamily="18" charset="0"/>
                <a:cs typeface="Times New Roman" pitchFamily="18" charset="0"/>
              </a:rPr>
              <a:t>2,5" - formát používaný v notebookoch a prenosných zariadeniach</a:t>
            </a:r>
          </a:p>
          <a:p>
            <a:endParaRPr lang="sk-SK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upload.wikimedia.org/wikipedia/commons/thumb/4/49/Hdd_od_srodka.jpg/220px-Hdd_od_srodka.jpg">
            <a:extLst>
              <a:ext uri="{FF2B5EF4-FFF2-40B4-BE49-F238E27FC236}">
                <a16:creationId xmlns:a16="http://schemas.microsoft.com/office/drawing/2014/main" xmlns="" id="{47E7586D-D6FE-44F2-A92B-106C16B3F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085184"/>
            <a:ext cx="1792542" cy="169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8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CD (COMPACT DISC)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kompaktný disk, optický dátový nosič, napaľovanie a čítanie dát laserom o vlnovej dĺžke 780 </a:t>
            </a:r>
            <a:r>
              <a:rPr lang="sk-SK" sz="2400" dirty="0" err="1">
                <a:latin typeface="Times New Roman" pitchFamily="18" charset="0"/>
                <a:cs typeface="Times New Roman" pitchFamily="18" charset="0"/>
              </a:rPr>
              <a:t>nanometrov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 v CD mechanike,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kapacita CD-ROM média je obyčajne 650-700 MB,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pôvodne sa vyvinul na uloženie audio záznamu (hudba), neskôr aj na dáta.</a:t>
            </a:r>
            <a:endParaRPr lang="sk-SK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upload.wikimedia.org/wikipedia/commons/thumb/d/d3/CD-ROM_drive.jpg/300px-CD-ROM_dri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941" y="4982092"/>
            <a:ext cx="1351426" cy="127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6" descr="data:image/jpeg;base64,/9j/4AAQSkZJRgABAQAAAQABAAD/2wCEAAkGBg8PDw8PDw8QDw8PDw0PDw8PDA8ODw8QFBAVFRQQFBQXHCYeFxkjGRIVHy8gIycpLCwsFx4xNTAqNSYrLSkBCQoKDgwOFA8PFCkcFBwpKSkpKSkpKSkpKSkpKSkpKSkpKSkpKSkpKSkpKSkpKSksKSkpKS4pKSkpKSwpLCkpKf/AABEIAM8A8wMBIgACEQEDEQH/xAAbAAACAwEBAQAAAAAAAAAAAAAAAQIDBAUGB//EADsQAAIBAgMFBQYEBAcBAAAAAAABAgMRBCExBRJBUWEGE3GBkSIyQlJioRRyscEjM9HwQ3OCkqLC4WP/xAAYAQEBAQEBAAAAAAAAAAAAAAAAAQIDBP/EAB4RAQEBAQADAQADAAAAAAAAAAABEQIhMUESQlFh/9oADAMBAAIRAxEAPwD3owA8zQGAAOwWGiVgIpElEYBRYdgGQCHYLAAWESKcTioU4705WV7LVuT5RSzb6ICwzxx0JT3IttrJySvC/wAu9pfojBWr1Kt73p0/kT9uX55LRfSvNsxrDzp1oyirQe9dLTJJxy6O5UejAE7q/MYUhWJCAiMYWAi0RsWCaArGiTQrBCsAwsFRsKxKwgIgMAhAMAEMY0A0hoSJIAsOwwICwCuFgGgnNRTlJpJZtt2SRmxm0Y0vZznUfu045yfV8l1f3MX4edVqddp2d40l/Lh1+p9WFWz2rKX8mk5Xdo1Kns0rcZNe81ySWfNFdPCWe/OTqVGrOcrKy+WMdIrovO5qUUMIpsDRa4ohOIVowsrwj4W9Mv2LSjBP2WuUn98/3NAQrDQhoYCwDAqosAYEQrCZIRQgAdgpWIslYLAV2AnYYFY0Icf7ysEOw7AguAIkRQwJBcRGrVjCLlOSjFK7lJ2SAmzDitqbrdOlHvay1inaFPrUn8Phq+XEz1cVUrZQ3qNL57btaovpT9xdX7XgXYbCxhFRhFRiuC583zfVgV4DB93Fbz35te3UtZzlxlm3+prACKAGACBoYgDB+9Nflf7fsajLRyqeMWvRpmsqEIYANBcVwAYWEBANCsO4XKI2AbYgpiBjIhAAFFYIe6CQAMN0e6AiQWHYDLjNoRpZe9NptQWtvmfyrq/ucvD1liGqk5b7WcYbsowp8moyV3L6nnysWuG7Wr31c4y8U6cbfoxYTCd28pXW7bPW18vRZAbIotSK6ZYRTARl2jtCNCDnLN6RitZS5f8AoGmpUUVeTUVzk0l6sjRxEJ5wnGaWu7JSt6HiMT3uJk51rtcI7zjCPRL+2Z5054earUXuuPJ3j4PpzuUx9CbEU4PFKrThUWk4RlbldaFzCFe06b+pr1TNhgrStZ8pRfo0bwAB2CwCAYMBAAAIBiAGIdhAMZEdwCwhgBXvD3iIwHvDUiKGgJbw7kQA5uPj/Gjd5VKeX5oPNek/sNFu1o/w99a0pKp/pWU1/tcvQpiBohoSuQE5EVZvHi9qbRdfFyivcpN04+PxS9V9kesnOyb5Jv0R882RK8m3xU5N+azKOljM4235U1dZxaUmraX4a6kcYlOlNWaUoTTvzSf7og6ffqM4NOnKPvcLXzK8T3rU6cdas6dKgkk3nbem/V+SXMNPY9mobuEoJ/I9eW87fax0WZ8NGMIQgtIRjFeCVi3eXMMIYjNNdDdSneMXzSfqjm1Kyv65m3ATUqcbcLx9HYDQMATALBYkIBWBoYBUWgsMAEIkKwCsFgABXAdhAVDuIZUA7iACVwuICAdmmmrp3TXNcUcnB5JwetKTpvqk/ZfnFxfmdY5uJhu14v4a0bP/ADKf9YP/AIAX5snGjz9ESWQOdiFQnTSTVtbnzXdeGxE4SXuSkrab1Nu6a66PqfR51epz9o7HoYj+bBSaVlJXjJLlfkCPKxxdCnBKDShFWjCC0XKx2uz+zZt/iK0d2VmqVN6wi/if1NfY14Ds5hqDUoU7yWalNubT5rgjplXSZRiKqindk61dRWfpzOFiMTKpKyzf2iubIYjWrym0ru7ySQtl9oa+GnONan3lG6e9T3m6aslvZrOL+1vWPeqPsxTnJ62yv4vgiTeJlaypxS0W65NeYax7HBY+lWip0pqcXxT08UXng97FU5KcVBSXxU1uO3JrRrozt7L7Wwk1DELup6b1rQfjy/QqY9EmFyMZJpNO6ejWgwydwuRAB3HciADAQXAAC4gpgAgIZCbEIqHcLiAB3C4hsAuZNqxbpOSV5Umqseu77y847y8zUNgZVXTSad00mnz6lU5mfCR3N6k/8KTjH8msP+LS8mXbhAXJQHCg+JPcsTVwrGTG41QTSzl9l/70IY3aG77MddG+XRdTjVJzqP2XZK6lPVJ8o85dSLIlKcpSlZ+0/fk9I5ceby0HRpubdKgnJp2m4reaf1dfHQ24DZbqpLOFJfK2pS6p6rx15HqMBg4UoKFOEYRWkYxUV4+PUrcz7XE2f2aq20jDnvS3pPrlf9Tox7OPjVXlT/qzt0Vl4k5RDf5nxwJ9nuVT1p/+nNx3ZGU1luS5ZuD+/wDU9Y0NRGf0zj55CeM2e/aTdC+amm4Lwav9vQ9JszblHEJbskpfK2vs+J3asE000mnk01dPyPLbW7GU5N1MK/w9XWyv3cn1XDyLlnsvDuAeWwHaKtQn3GLg95aP4mucX8X6npMPioVY70JKSfLh0fIOVi0AAILiGIKAARQwEAFQXAQQwAAAAABpCAAObj4btWM+FSPdy/NG8ofZzXkh06nM07QoudOSXvK0ofmi7r1tbzOdTrKyd8mk14Mg6amuZix+J9lqMra3fTlfgZMTtWKVlnz4L1ObUquorzyhqo3s5+P0mLGyvvq992mrpy0cktYx5LmzbgMF3260v4XwxWSa5+H6lOzNl/jasacsqMbTmlkpwi1aD+luytxSZ7n8BFK0cuqN8zn+TN6vN8TWPDUFFI0x5BLCTjp7X6ipPnk+qLln+xLdaoSL+BljpJtqMYpylOT3YxitW3wPPYvt5FNxwmHniUsu+qVFh6Lf03W9L7CyN892eHpWTieQodtMXvLvcDRcOLo4me+vKSzPQbL23QxStSbjPO9KdlLLXdej8NehZjp+p9bJO5XMc5lbNM3tzdq7Lp4iDhUjf5ZLKUHwcXwPL0IVaNV0pTcKyV4VV7teHOS0b5nt5HH2/s7vqd4ZVaXt0pLW61j5ozm+mdt9oYTbquoV0qctFP8Aw5Px4PozrJnl8PVjWpqTWUlmnwejXqTw9erQ/lvfp8aUnp+R8PAymPSsRnwe0KdVey/aSW9Btb8Lq9mvM0MIBAJsoYEbjAqAQwgABgAJAAAJskRsBCdSyvyzPJ4zGKMnFZRvdXekZPL73R6mtDJ2PFbU2RJpwnOW7bdjLX2XrCfNddURY0xoXftK/wAsefWXQl3DqSd3eKdvzNfsR2dSnRSg71IvKFRe1KK4RnzS03l5pG7DwtFeCMtu72Rppd++TpQ8rN2+56SJ53snLLEL/wCkH43jb9j0GZpMFSokZpzvqk/FE5UW+Q1QXFicyeTqyeI8/wBsJydOjh1lCa76rn72u7F9FZvxscCo1TjdLol/fA9R2swknClWirqC7qolwV3uvwzf2POTipr9DNa59MccfOL9qC3X0tbzu/ua5QV1VptxmrSunZu2a8+vAq7iTydrc73Lkt1JLgrIiva4Ku8RRp1klvNOM+Ccl8VuqzLfwknq0vDMq2FRdLC04yycm526WSX6G7eOrjYzrALi2yyOGiuBYmFzX6rN5n14Kph1RxWJorKO+qsOimr2OTjliY1nUhPW0VRnbu5JfI+b5Oz8Uei7Qxtj7rjh438pZGWok01JJq2aaumuqOTrPTmbNquvWjNQlRdNpTeacqjd91fSkne/NHtIzucTZuF+KzS4JttpW68TswRpKkwFcAgAQFFYyIwhgA7EAMLBYACwwsBBwMmJwqknkbmQcQPL4nD1KD3qa34fFDj4xLcLiIVI3g7rlxXRo7tWgmcTGbJcZOpT9mXG2kvHqZsaldDYGK7vEuL0rQt/rjmvs2eodZHgI4lu3wVoNSjfJby0Pa7KxscRSjUWT92cXrCa96L/AL0sPJWvvUCmh90NUTclYtO8bNO0lJWlFq6knwZxMd2Ui3vUaijfPcm/+3Hzz6nehS4kK6HTPPd15N9nsRezlT/3Rf7nW2d2bp02p1pKpJZqCvu36vj4HSpRZfOnck5dP1ajVu3f+10IxYKDI1FL+0RZc9rEO5nV+Zm2rjfw9GdVvNK0Vzm8or1JO/li2PObUrKpja0lpTjCkne+fH7plVCn3kvpT9X/AEMuEwsrKN3eTcqnmtDvYXD7qsXE9LaNOyLkJIZUMQXAoAAAiokhDQDAQwGMiMgdwAQDEx3EAmVzhcsADj7Q2Yp56NaNaoy7N2jUwlW8llKyk+FRLS/KS4PXxR35RMWKwUZJpq4XXqsJiYVYKcHeL9U+T6lyifPKNevg5b1Ntw4x1y6rij1OzO19Cov4n8J/M86Xm/g88urOnNn1jub6d6xnqIuVRSSlFpxeakmmmujWpTIvTHMwqaNKjdGeCNVMkrpFTgG4X7px9q9psNh24OXe1uFCjadXzSygusrHO+3TGnESjTjKcmoxinKUpOySXFs8TtLaUsXUjJJqjBvuISVnN8asl+i5eLDae0K2KaliLRpp3hhoO8U+DnL45fZfc04HC/FLV/ZcjOanxfgsJurPXi+ZtSFFDNJpgICoYXFcLgO4CuAEBkUMCQXEAErjIgQMAuAAAgAYCAAsRaJCKM1fDpnAx2zZwl3lF7sle8fgl0fI9O0U1aVyLrz+zdpJtqEp4et8cYTdNvrZZS80zrQ21i46VoT/AM3Dxk/WDic/aexlPNXjJe7KOUkYsLjakH3ddae7UWkl4cGTyvivQx7S4xfDhX5V1/2Ypdpse9JYWmuccPVqNf7ppGBM4W1MZWVW0ozp0otOnWpy3pJ2zlKGk452cX+o1cd/E4jEVsq2Kr1IvWEZRoU3/pppN+bZVTpQpxtCMYR1tFJeb5mHCbWTsqu7FyTcKkW+5qpauLej5xefibacHUl9K+7/AKAXYOg5y3msuC/fxOzSjZFNCjZGhFZtMYgKhiAAABDALiGICKGQuNMiJDIjKGMQBTAQwAAAAABkCESBIojYTRMLAUzp3MGM2dGSaaOrYg4kHjqsa+Gk7LvaTv7OkoZcOaJ0to95F70O8TyXdRlKz+WS+F346eGh6ethkzj1+zyct6MnC7z3bZjGtYsFs/dcoptqbvKO97MFb3Y/1PQ4XCqKVkQweAUEkjdFBLTURoBlQWAAAQAAAAgCHcQXEUf/2Q=="/>
          <p:cNvSpPr>
            <a:spLocks noChangeAspect="1" noChangeArrowheads="1"/>
          </p:cNvSpPr>
          <p:nvPr/>
        </p:nvSpPr>
        <p:spPr bwMode="auto">
          <a:xfrm>
            <a:off x="1259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061" y="4240729"/>
            <a:ext cx="1773820" cy="2014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704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DVD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optický dátový nosiča, napaľovanie a čítanie dát laserom o vlnovej dĺžke 650 </a:t>
            </a:r>
            <a:r>
              <a:rPr lang="sk-SK" sz="2400" dirty="0" err="1">
                <a:latin typeface="Times New Roman" pitchFamily="18" charset="0"/>
                <a:cs typeface="Times New Roman" pitchFamily="18" charset="0"/>
              </a:rPr>
              <a:t>nanometrov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 v DVD mechanikách,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disky DVD majú rovnaké rozmery ako kompaktné disky CD, ale dokážu uložiť až šesťkrát viac dát,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kapacita DVD je 4,7 GB (na jednej vrstve na jednej strane),</a:t>
            </a:r>
          </a:p>
          <a:p>
            <a:endParaRPr lang="sk-SK" sz="18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725144"/>
            <a:ext cx="1224136" cy="1132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4083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Blu-Ray</a:t>
            </a:r>
            <a:r>
              <a:rPr lang="sk-SK" dirty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jeden z najnovších formátov vysokokapacitných optických diskov (napaľovanie a čítanie dát laserom o vlnovej dĺžke 405 </a:t>
            </a:r>
            <a:r>
              <a:rPr lang="sk-SK" sz="2400" dirty="0" err="1">
                <a:latin typeface="Times New Roman" pitchFamily="18" charset="0"/>
                <a:cs typeface="Times New Roman" pitchFamily="18" charset="0"/>
              </a:rPr>
              <a:t>nanometrov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Blu-ray má vyššiu kapacitu, v každej vrstve je to 25 GB, </a:t>
            </a: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dvojvrstvový BD umožňuje uložiť na nosič až dvojnásobok (50 GB) dát.</a:t>
            </a:r>
            <a:endParaRPr lang="sk-SK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581128"/>
            <a:ext cx="1581658" cy="15450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534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USB kľúč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214423"/>
            <a:ext cx="7704855" cy="4497387"/>
          </a:xfrm>
        </p:spPr>
        <p:txBody>
          <a:bodyPr/>
          <a:lstStyle/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sú malé, ľahké a prepisovateľné pamäťové zariadenia s rôznou kapacitou 8 – 256 GB</a:t>
            </a:r>
            <a:r>
              <a:rPr lang="sk-SK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sk-SK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je pamäťové médium, ktoré v sebe integruje </a:t>
            </a:r>
            <a:r>
              <a:rPr lang="sk-SK" sz="2400" dirty="0" err="1">
                <a:latin typeface="Times New Roman" pitchFamily="18" charset="0"/>
                <a:cs typeface="Times New Roman" pitchFamily="18" charset="0"/>
              </a:rPr>
              <a:t>flash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 pamäť a rozhranie USB</a:t>
            </a:r>
            <a:r>
              <a:rPr lang="sk-SK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sk-SK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dôležitým parametrom okrem kapacity disku je aj prenosová rýchlosť (rýchlosť čítania 10 MB/s – 100 MB/s,  rýchlosť zápisu 6MB/s –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MB/s).</a:t>
            </a:r>
          </a:p>
          <a:p>
            <a:endParaRPr lang="sk-SK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5" name="Picture 7" descr="KeyGhost-USB-512KB-Plug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0032" y="4869160"/>
            <a:ext cx="1767236" cy="17672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582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dirty="0"/>
              <a:t>Operačný systém</a:t>
            </a:r>
            <a:r>
              <a:rPr lang="sk-SK" dirty="0"/>
              <a:t> (OS) je softvér, ktorý spravuje zdroje počítača a poskytuje programom rozhranie na prístup k týmto zdrojom. Operačný systém tiež spracúva systémové dáta a vstupy od používateľa a odpovedá alokovaním a spravovaním úloh a interných zdrojov počítača ako služby pre užívateľa. </a:t>
            </a:r>
            <a:endParaRPr lang="sk-SK" dirty="0" smtClean="0"/>
          </a:p>
          <a:p>
            <a:r>
              <a:rPr lang="sk-SK" dirty="0" smtClean="0"/>
              <a:t>OS </a:t>
            </a:r>
            <a:r>
              <a:rPr lang="sk-SK" dirty="0"/>
              <a:t>vykonáva základné úlohy ako kontrola a alokovanie pamäte, pridelenie priority </a:t>
            </a:r>
            <a:r>
              <a:rPr lang="sk-SK" dirty="0" smtClean="0"/>
              <a:t>či kontrola </a:t>
            </a:r>
            <a:r>
              <a:rPr lang="sk-SK" dirty="0"/>
              <a:t>vstupných a výstupných zariadení, umožnenie pripojenia do siete a správa súborov. </a:t>
            </a:r>
            <a:endParaRPr lang="sk-SK" dirty="0" smtClean="0"/>
          </a:p>
          <a:p>
            <a:r>
              <a:rPr lang="sk-SK" dirty="0" smtClean="0"/>
              <a:t>Operačné </a:t>
            </a:r>
            <a:r>
              <a:rPr lang="sk-SK" dirty="0"/>
              <a:t>systémy môžeme nájsť takmer vo všetkom, čo obsahuje integrované obvody, od osobných počítačov, cez internetové servery, mobilné telefóny, hudobné prehrávače, </a:t>
            </a:r>
            <a:r>
              <a:rPr lang="sk-SK" dirty="0" err="1"/>
              <a:t>routre</a:t>
            </a:r>
            <a:r>
              <a:rPr lang="sk-SK" dirty="0"/>
              <a:t>, </a:t>
            </a:r>
            <a:r>
              <a:rPr lang="sk-SK" dirty="0" err="1"/>
              <a:t>switche</a:t>
            </a:r>
            <a:r>
              <a:rPr lang="sk-SK" dirty="0"/>
              <a:t>, herné konzoly, digitálne kamery, až po šijacie stroje či teleskopy.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Operačný systém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819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744513" y="1196752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b="1" dirty="0" err="1"/>
              <a:t>Basic</a:t>
            </a:r>
            <a:r>
              <a:rPr lang="sk-SK" sz="2800" b="1" dirty="0"/>
              <a:t> </a:t>
            </a:r>
            <a:r>
              <a:rPr lang="sk-SK" sz="2800" b="1" dirty="0" err="1"/>
              <a:t>Input</a:t>
            </a:r>
            <a:r>
              <a:rPr lang="sk-SK" sz="2800" b="1" dirty="0"/>
              <a:t> </a:t>
            </a:r>
            <a:r>
              <a:rPr lang="sk-SK" sz="2800" b="1" dirty="0" err="1"/>
              <a:t>Output</a:t>
            </a:r>
            <a:r>
              <a:rPr lang="sk-SK" sz="2800" b="1" dirty="0"/>
              <a:t> </a:t>
            </a:r>
            <a:r>
              <a:rPr lang="sk-SK" sz="2800" b="1" dirty="0" err="1"/>
              <a:t>System</a:t>
            </a:r>
            <a:r>
              <a:rPr lang="sk-SK" sz="2800" dirty="0"/>
              <a:t> (doslova </a:t>
            </a:r>
            <a:r>
              <a:rPr lang="sk-SK" sz="2800" i="1" dirty="0"/>
              <a:t>základný vstupno-výstupný systém</a:t>
            </a:r>
            <a:r>
              <a:rPr lang="sk-SK" sz="2800" dirty="0"/>
              <a:t>), skrátene </a:t>
            </a:r>
            <a:r>
              <a:rPr lang="sk-SK" sz="2800" b="1" dirty="0"/>
              <a:t>BIOS</a:t>
            </a:r>
            <a:r>
              <a:rPr lang="sk-SK" sz="2800" dirty="0"/>
              <a:t>, je základný program osobného počítača slúžiaci na komunikáciu hardvéru s operačným systémom počítača. </a:t>
            </a:r>
            <a:endParaRPr lang="sk-SK" sz="2800" dirty="0" smtClean="0"/>
          </a:p>
          <a:p>
            <a:r>
              <a:rPr lang="sk-SK" sz="2800" dirty="0" smtClean="0"/>
              <a:t>Obvykle </a:t>
            </a:r>
            <a:r>
              <a:rPr lang="sk-SK" sz="2800" dirty="0"/>
              <a:t>je umiestnený v pamäti na základnej doske a je mu odovzdané riadenie po štarte počítača. </a:t>
            </a:r>
            <a:endParaRPr lang="sk-SK" sz="2800" dirty="0" smtClean="0"/>
          </a:p>
          <a:p>
            <a:r>
              <a:rPr lang="sk-SK" sz="2800" dirty="0" smtClean="0"/>
              <a:t>Po </a:t>
            </a:r>
            <a:r>
              <a:rPr lang="sk-SK" sz="2800" dirty="0"/>
              <a:t>inicializácií systému potom BIOS načíta operačný systém a odovzdá mu riadenie.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BIOS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539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000" b="1" dirty="0"/>
              <a:t>Jadro</a:t>
            </a:r>
            <a:r>
              <a:rPr lang="sk-SK" sz="2000" dirty="0"/>
              <a:t> alebo slangovo </a:t>
            </a:r>
            <a:r>
              <a:rPr lang="sk-SK" sz="2000" b="1" dirty="0" err="1"/>
              <a:t>kernel</a:t>
            </a:r>
            <a:r>
              <a:rPr lang="sk-SK" sz="2000" dirty="0"/>
              <a:t> (angl. </a:t>
            </a:r>
            <a:r>
              <a:rPr lang="sk-SK" sz="2000" i="1" dirty="0" err="1"/>
              <a:t>kernel</a:t>
            </a:r>
            <a:r>
              <a:rPr lang="sk-SK" sz="2000" dirty="0"/>
              <a:t>) sa v počítačovej terminológii používa na označenie centrálneho komponentu väčšiny operačných systémov. </a:t>
            </a:r>
          </a:p>
          <a:p>
            <a:r>
              <a:rPr lang="sk-SK" sz="2000" dirty="0"/>
              <a:t>Jadro má za úlohu zabezpečiť bežiacim programom prístup k hardvéru počítača bez toho, aby nutne museli poznať jeho detailné technické špecifikácie (ako je k počítaču pripojené, ako presne sa s ním komunikuje). Súčasne je jadro operačného systému zodpovedné za bezpečnosť systému, jeho ochranu pred chybným kódom a ochranu dát na diskoch, správu pamäte počítača, správu diskových jednotiek a sieťovú komunikáciu. </a:t>
            </a:r>
            <a:endParaRPr lang="sk-SK" sz="2000" dirty="0" smtClean="0"/>
          </a:p>
          <a:p>
            <a:r>
              <a:rPr lang="sk-SK" sz="2000" dirty="0" smtClean="0"/>
              <a:t>Jadro </a:t>
            </a:r>
            <a:r>
              <a:rPr lang="sk-SK" sz="2000" dirty="0"/>
              <a:t>operačného systému tiež zabezpečuje prepínanie medzi úlohami v operačných systémoch, ktoré využívajú multitasking.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 smtClean="0"/>
              <a:t>Kernel</a:t>
            </a:r>
            <a:r>
              <a:rPr lang="sk-SK" dirty="0" smtClean="0"/>
              <a:t> - Jadro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012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k-SK" dirty="0"/>
          </a:p>
          <a:p>
            <a:pPr marL="109728" indent="0">
              <a:buNone/>
            </a:pP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Pamäť </a:t>
            </a:r>
            <a:r>
              <a:rPr lang="sk-SK" sz="2800" dirty="0">
                <a:latin typeface="Times New Roman" pitchFamily="18" charset="0"/>
                <a:cs typeface="Times New Roman" pitchFamily="18" charset="0"/>
              </a:rPr>
              <a:t>definujeme  ako zariadenie, schopné udržať v sebe vložené údaje (dáta) po určitú </a:t>
            </a:r>
            <a:r>
              <a:rPr lang="sk-SK" sz="2800" dirty="0" smtClean="0">
                <a:latin typeface="Times New Roman" pitchFamily="18" charset="0"/>
                <a:cs typeface="Times New Roman" pitchFamily="18" charset="0"/>
              </a:rPr>
              <a:t>dobu.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k-SK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ozostáva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sk-SK" b="1" i="1" dirty="0">
                <a:latin typeface="Times New Roman" pitchFamily="18" charset="0"/>
                <a:cs typeface="Times New Roman" pitchFamily="18" charset="0"/>
              </a:rPr>
              <a:t>pamäťových </a:t>
            </a:r>
            <a:r>
              <a:rPr lang="sk-SK" b="1" i="1" dirty="0" smtClean="0">
                <a:latin typeface="Times New Roman" pitchFamily="18" charset="0"/>
                <a:cs typeface="Times New Roman" pitchFamily="18" charset="0"/>
              </a:rPr>
              <a:t>prvkov.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endParaRPr lang="sk-SK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Pamäťový prvok je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- bit,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ktorý je schopný uchovávať dva základné logické stavy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 0 a 1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. 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Pamäťové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prvky - 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bity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sú väčšinou zoskupené do </a:t>
            </a: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bajtov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pričom 8 bitov tvorí 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1 byte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Pamäť PC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8636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Podľa spôsobu využívania v počítači:</a:t>
            </a:r>
          </a:p>
          <a:p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nútorné</a:t>
            </a:r>
          </a:p>
          <a:p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vonkajšie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pamätí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038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sk-SK" sz="2400" b="1" u="sng" dirty="0" smtClean="0">
                <a:latin typeface="Times New Roman" pitchFamily="18" charset="0"/>
                <a:cs typeface="Times New Roman" pitchFamily="18" charset="0"/>
              </a:rPr>
              <a:t>1. Pamäť ROM </a:t>
            </a:r>
            <a:r>
              <a:rPr lang="sk-SK" sz="2400" u="sng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sz="2400" u="sng" dirty="0" err="1" smtClean="0">
                <a:latin typeface="Times New Roman" pitchFamily="18" charset="0"/>
                <a:cs typeface="Times New Roman" pitchFamily="18" charset="0"/>
              </a:rPr>
              <a:t>Read</a:t>
            </a:r>
            <a:r>
              <a:rPr lang="sk-SK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2400" u="sng" dirty="0" err="1" smtClean="0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sk-SK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2400" u="sng" dirty="0" err="1" smtClean="0">
                <a:latin typeface="Times New Roman" pitchFamily="18" charset="0"/>
                <a:cs typeface="Times New Roman" pitchFamily="18" charset="0"/>
              </a:rPr>
              <a:t>Memory</a:t>
            </a:r>
            <a:r>
              <a:rPr lang="sk-SK" sz="2400" u="sng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k-SK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je to pamäť, z ktorej sa informácie dajú len čítať, informácie do tejto pamäte vložil už výrobca pri výrobe a zostávajú v nej počas celej </a:t>
            </a:r>
            <a:r>
              <a:rPr lang="sk-SK" sz="2400" dirty="0" smtClean="0">
                <a:latin typeface="Times New Roman" pitchFamily="18" charset="0"/>
                <a:cs typeface="Times New Roman" pitchFamily="18" charset="0"/>
              </a:rPr>
              <a:t>životnosti</a:t>
            </a:r>
            <a:endParaRPr lang="sk-SK" sz="24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sk-SK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sk-SK" sz="2400" b="1" u="sng" dirty="0" smtClean="0">
                <a:latin typeface="Times New Roman" pitchFamily="18" charset="0"/>
                <a:cs typeface="Times New Roman" pitchFamily="18" charset="0"/>
              </a:rPr>
              <a:t>2. RAM </a:t>
            </a:r>
            <a:r>
              <a:rPr lang="sk-SK" sz="2400" u="sng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sz="2400" u="sng" dirty="0" err="1">
                <a:latin typeface="Times New Roman" pitchFamily="18" charset="0"/>
                <a:cs typeface="Times New Roman" pitchFamily="18" charset="0"/>
              </a:rPr>
              <a:t>Random</a:t>
            </a:r>
            <a:r>
              <a:rPr lang="sk-SK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2400" u="sng" dirty="0" err="1">
                <a:latin typeface="Times New Roman" pitchFamily="18" charset="0"/>
                <a:cs typeface="Times New Roman" pitchFamily="18" charset="0"/>
              </a:rPr>
              <a:t>Acces</a:t>
            </a:r>
            <a:r>
              <a:rPr lang="sk-SK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2400" u="sng" dirty="0" err="1">
                <a:latin typeface="Times New Roman" pitchFamily="18" charset="0"/>
                <a:cs typeface="Times New Roman" pitchFamily="18" charset="0"/>
              </a:rPr>
              <a:t>Memory</a:t>
            </a:r>
            <a:r>
              <a:rPr lang="sk-SK" sz="2400" u="sng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- je to pamäť, do ktorej sa môžu informácie užívateľom nielen čítať, ale aj zapisovať, prepisovať a to nespočetne veľakrát</a:t>
            </a:r>
            <a:r>
              <a:rPr lang="sk-SK" sz="2400" dirty="0" smtClean="0">
                <a:latin typeface="Times New Roman" pitchFamily="18" charset="0"/>
                <a:cs typeface="Times New Roman" pitchFamily="18" charset="0"/>
              </a:rPr>
              <a:t>. Po vypnutí PC sa </a:t>
            </a:r>
            <a:r>
              <a:rPr lang="sk-SK" sz="2400" dirty="0"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sk-SK" sz="2400" dirty="0" smtClean="0">
                <a:latin typeface="Times New Roman" pitchFamily="18" charset="0"/>
                <a:cs typeface="Times New Roman" pitchFamily="18" charset="0"/>
              </a:rPr>
              <a:t>daje vymažú.</a:t>
            </a:r>
            <a:r>
              <a:rPr lang="sk-SK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k-SK" sz="2400" u="sng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sk-S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Vnútorné pamäte</a:t>
            </a:r>
            <a:endParaRPr lang="sk-SK" dirty="0"/>
          </a:p>
        </p:txBody>
      </p:sp>
      <p:pic>
        <p:nvPicPr>
          <p:cNvPr id="4" name="Picture 2" descr="C:\Users\Tomas\Desktop\Moje Veci\r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424"/>
            <a:ext cx="3075381" cy="1513282"/>
          </a:xfrm>
          <a:prstGeom prst="rect">
            <a:avLst/>
          </a:prstGeom>
          <a:noFill/>
        </p:spPr>
      </p:pic>
      <p:pic>
        <p:nvPicPr>
          <p:cNvPr id="5" name="Picture 3" descr="C:\Users\Tomas\Desktop\Moje Veci\memor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7924" y="4221088"/>
            <a:ext cx="4104455" cy="23657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363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  <a:p>
            <a:pPr marL="109728" indent="0">
              <a:buNone/>
            </a:pPr>
            <a:r>
              <a:rPr lang="sk-SK" b="1" u="sng" dirty="0" smtClean="0">
                <a:latin typeface="Times New Roman" pitchFamily="18" charset="0"/>
                <a:cs typeface="Times New Roman" pitchFamily="18" charset="0"/>
              </a:rPr>
              <a:t>3. CACHE </a:t>
            </a:r>
            <a:r>
              <a:rPr lang="sk-SK" u="sng" dirty="0" smtClean="0">
                <a:latin typeface="Times New Roman" pitchFamily="18" charset="0"/>
                <a:cs typeface="Times New Roman" pitchFamily="18" charset="0"/>
              </a:rPr>
              <a:t>(rýchla </a:t>
            </a:r>
            <a:r>
              <a:rPr lang="sk-SK" u="sng" dirty="0">
                <a:latin typeface="Times New Roman" pitchFamily="18" charset="0"/>
                <a:cs typeface="Times New Roman" pitchFamily="18" charset="0"/>
              </a:rPr>
              <a:t>vyrovnávacia </a:t>
            </a:r>
            <a:r>
              <a:rPr lang="sk-SK" u="sng" dirty="0" smtClean="0">
                <a:latin typeface="Times New Roman" pitchFamily="18" charset="0"/>
                <a:cs typeface="Times New Roman" pitchFamily="18" charset="0"/>
              </a:rPr>
              <a:t>pamäť)</a:t>
            </a:r>
          </a:p>
          <a:p>
            <a:endParaRPr lang="sk-SK" u="sng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- je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malá, ale rýchla statická pamäť, ktorá slúži na vyrovnávanie oneskorenia dvoch zariadení pracujúcich s rozdielnou rýchlosťou – napr. operačná pamäť a procesor. </a:t>
            </a:r>
          </a:p>
          <a:p>
            <a:endParaRPr lang="sk-SK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Vnútorné pamäte</a:t>
            </a:r>
          </a:p>
        </p:txBody>
      </p:sp>
    </p:spTree>
    <p:extLst>
      <p:ext uri="{BB962C8B-B14F-4D97-AF65-F5344CB8AC3E}">
        <p14:creationId xmlns:p14="http://schemas.microsoft.com/office/powerpoint/2010/main" val="285008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k-SK" b="1" dirty="0">
                <a:latin typeface="Times New Roman" pitchFamily="18" charset="0"/>
                <a:cs typeface="Times New Roman" pitchFamily="18" charset="0"/>
              </a:rPr>
              <a:t>Vonkajšie pamäte sú také pamäte, ktoré dokážu trvalo uchovať informácie aj po odpojení od zdroja napájania. </a:t>
            </a:r>
          </a:p>
          <a:p>
            <a:pPr marL="109728" indent="0"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pl-PL" dirty="0">
                <a:latin typeface="Times New Roman" pitchFamily="18" charset="0"/>
                <a:cs typeface="Times New Roman" pitchFamily="18" charset="0"/>
              </a:rPr>
              <a:t>technologického hľadiska ich delíme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na:</a:t>
            </a:r>
          </a:p>
          <a:p>
            <a:pPr marL="109728" indent="0">
              <a:buNone/>
            </a:pPr>
            <a:endParaRPr lang="pl-PL" dirty="0">
              <a:latin typeface="Times New Roman" pitchFamily="18" charset="0"/>
              <a:cs typeface="Times New Roman" pitchFamily="18" charset="0"/>
            </a:endParaRPr>
          </a:p>
          <a:p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Magnetické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- čítanie a zápis údajov prebieha na magnetickom princípe. Patria sem napríklad pevné disky, diskety a magnetické pásky, </a:t>
            </a:r>
          </a:p>
          <a:p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Optické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- čítanie a zápis údajov prebieha na optickom princípe. Patria sem napríklad CD, DVD a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Blue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Ray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disky, </a:t>
            </a:r>
          </a:p>
          <a:p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Elektronické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- čítanie a zápis údajov prebieha na elektronickom princípe. Patria sem najme tzv.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flash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pamäte (pamäťové karty, USB kľúče a SSD disky). 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Vonkajšie pamäte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3817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</TotalTime>
  <Words>754</Words>
  <Application>Microsoft Office PowerPoint</Application>
  <PresentationFormat>Prezentácia na obrazovke (4:3)</PresentationFormat>
  <Paragraphs>71</Paragraphs>
  <Slides>14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Hala</vt:lpstr>
      <vt:lpstr>Operačný systém - BIOS, Kernel - správa prostriedkov</vt:lpstr>
      <vt:lpstr>Operačný systém</vt:lpstr>
      <vt:lpstr>BIOS</vt:lpstr>
      <vt:lpstr>Kernel - Jadro</vt:lpstr>
      <vt:lpstr>Pamäť PC</vt:lpstr>
      <vt:lpstr>Typy pamätí</vt:lpstr>
      <vt:lpstr>Vnútorné pamäte</vt:lpstr>
      <vt:lpstr>Vnútorné pamäte</vt:lpstr>
      <vt:lpstr>Vonkajšie pamäte</vt:lpstr>
      <vt:lpstr>Pevný disk</vt:lpstr>
      <vt:lpstr>CD (COMPACT DISC)</vt:lpstr>
      <vt:lpstr>DVD </vt:lpstr>
      <vt:lpstr>Blu-Ray </vt:lpstr>
      <vt:lpstr>USB kľúč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Pamäť počítača</dc:title>
  <dc:creator>jozef.varga4@gmail.com</dc:creator>
  <cp:lastModifiedBy>Administrator</cp:lastModifiedBy>
  <cp:revision>10</cp:revision>
  <dcterms:created xsi:type="dcterms:W3CDTF">2022-01-26T20:25:10Z</dcterms:created>
  <dcterms:modified xsi:type="dcterms:W3CDTF">2022-09-22T10:25:28Z</dcterms:modified>
</cp:coreProperties>
</file>