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63" r:id="rId6"/>
    <p:sldId id="264" r:id="rId7"/>
    <p:sldId id="259" r:id="rId8"/>
    <p:sldId id="260" r:id="rId9"/>
    <p:sldId id="265" r:id="rId10"/>
    <p:sldId id="262" r:id="rId11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37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EC23-1E75-4CCC-9B06-465A43056DC7}" type="datetimeFigureOut">
              <a:rPr lang="sk-SK" smtClean="0"/>
              <a:t>15. 3. 2022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960D6-6FFB-4917-B196-40A47755AE17}" type="slidenum">
              <a:rPr lang="sk-SK" smtClean="0"/>
              <a:t>‹#›</a:t>
            </a:fld>
            <a:endParaRPr lang="sk-SK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EC23-1E75-4CCC-9B06-465A43056DC7}" type="datetimeFigureOut">
              <a:rPr lang="sk-SK" smtClean="0"/>
              <a:t>15. 3. 2022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960D6-6FFB-4917-B196-40A47755AE17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EC23-1E75-4CCC-9B06-465A43056DC7}" type="datetimeFigureOut">
              <a:rPr lang="sk-SK" smtClean="0"/>
              <a:t>15. 3. 2022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960D6-6FFB-4917-B196-40A47755AE17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EC23-1E75-4CCC-9B06-465A43056DC7}" type="datetimeFigureOut">
              <a:rPr lang="sk-SK" smtClean="0"/>
              <a:t>15. 3. 2022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960D6-6FFB-4917-B196-40A47755AE17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EC23-1E75-4CCC-9B06-465A43056DC7}" type="datetimeFigureOut">
              <a:rPr lang="sk-SK" smtClean="0"/>
              <a:t>15. 3. 2022</a:t>
            </a:fld>
            <a:endParaRPr lang="sk-SK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960D6-6FFB-4917-B196-40A47755AE17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EC23-1E75-4CCC-9B06-465A43056DC7}" type="datetimeFigureOut">
              <a:rPr lang="sk-SK" smtClean="0"/>
              <a:t>15. 3. 2022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960D6-6FFB-4917-B196-40A47755AE17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EC23-1E75-4CCC-9B06-465A43056DC7}" type="datetimeFigureOut">
              <a:rPr lang="sk-SK" smtClean="0"/>
              <a:t>15. 3. 2022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960D6-6FFB-4917-B196-40A47755AE17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EC23-1E75-4CCC-9B06-465A43056DC7}" type="datetimeFigureOut">
              <a:rPr lang="sk-SK" smtClean="0"/>
              <a:t>15. 3. 2022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960D6-6FFB-4917-B196-40A47755AE17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EC23-1E75-4CCC-9B06-465A43056DC7}" type="datetimeFigureOut">
              <a:rPr lang="sk-SK" smtClean="0"/>
              <a:t>15. 3. 2022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960D6-6FFB-4917-B196-40A47755AE17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EC23-1E75-4CCC-9B06-465A43056DC7}" type="datetimeFigureOut">
              <a:rPr lang="sk-SK" smtClean="0"/>
              <a:t>15. 3. 2022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960D6-6FFB-4917-B196-40A47755AE17}" type="slidenum">
              <a:rPr lang="sk-SK" smtClean="0"/>
              <a:t>‹#›</a:t>
            </a:fld>
            <a:endParaRPr lang="sk-SK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EC23-1E75-4CCC-9B06-465A43056DC7}" type="datetimeFigureOut">
              <a:rPr lang="sk-SK" smtClean="0"/>
              <a:t>15. 3. 2022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960D6-6FFB-4917-B196-40A47755AE17}" type="slidenum">
              <a:rPr lang="sk-SK" smtClean="0"/>
              <a:t>‹#›</a:t>
            </a:fld>
            <a:endParaRPr lang="sk-SK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559EC23-1E75-4CCC-9B06-465A43056DC7}" type="datetimeFigureOut">
              <a:rPr lang="sk-SK" smtClean="0"/>
              <a:t>15. 3. 2022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85960D6-6FFB-4917-B196-40A47755AE17}" type="slidenum">
              <a:rPr lang="sk-SK" smtClean="0"/>
              <a:t>‹#›</a:t>
            </a:fld>
            <a:endParaRPr lang="sk-S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k.wikipedia.org/w/index.php?title=E-biznis&amp;action=edit&amp;redlink=1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51520" y="1772816"/>
            <a:ext cx="7871792" cy="1600327"/>
          </a:xfrm>
        </p:spPr>
        <p:txBody>
          <a:bodyPr/>
          <a:lstStyle/>
          <a:p>
            <a:r>
              <a:rPr lang="sk-SK" dirty="0" err="1" smtClean="0"/>
              <a:t>Online</a:t>
            </a:r>
            <a:r>
              <a:rPr lang="sk-SK" dirty="0" smtClean="0"/>
              <a:t> služby </a:t>
            </a:r>
            <a:br>
              <a:rPr lang="sk-SK" dirty="0" smtClean="0"/>
            </a:br>
            <a:r>
              <a:rPr lang="sk-SK" dirty="0" err="1" smtClean="0"/>
              <a:t>e-spoločnosti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411760" y="4293096"/>
            <a:ext cx="4419600" cy="1066800"/>
          </a:xfrm>
        </p:spPr>
        <p:txBody>
          <a:bodyPr/>
          <a:lstStyle/>
          <a:p>
            <a:r>
              <a:rPr lang="sk-SK" dirty="0" smtClean="0"/>
              <a:t>Viliam Jedinák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4657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Zaujímavosti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V roku 2021 je predpokladaných v </a:t>
            </a:r>
            <a:r>
              <a:rPr lang="sk-SK" sz="2800" b="1" dirty="0" smtClean="0"/>
              <a:t>USA $326 miliárd </a:t>
            </a:r>
            <a:r>
              <a:rPr lang="sk-SK" sz="2800" b="1" dirty="0" err="1" smtClean="0"/>
              <a:t>online</a:t>
            </a:r>
            <a:r>
              <a:rPr lang="sk-SK" sz="2800" b="1" dirty="0" smtClean="0"/>
              <a:t> transakcií</a:t>
            </a:r>
            <a:r>
              <a:rPr lang="sk-SK" sz="2800" dirty="0" smtClean="0"/>
              <a:t>, čo je 25% zvýšenie v porovnaní s predchádzajúcim rokom. </a:t>
            </a:r>
          </a:p>
          <a:p>
            <a:r>
              <a:rPr lang="sk-SK" sz="2800" dirty="0" smtClean="0"/>
              <a:t>Tento predpoklad je zo správy "State </a:t>
            </a:r>
            <a:r>
              <a:rPr lang="sk-SK" sz="2800" dirty="0" err="1" smtClean="0"/>
              <a:t>of</a:t>
            </a:r>
            <a:r>
              <a:rPr lang="sk-SK" sz="2800" dirty="0" smtClean="0"/>
              <a:t> </a:t>
            </a:r>
            <a:r>
              <a:rPr lang="sk-SK" sz="2800" dirty="0" err="1" smtClean="0"/>
              <a:t>Retailing</a:t>
            </a:r>
            <a:r>
              <a:rPr lang="sk-SK" sz="2800" dirty="0" smtClean="0"/>
              <a:t> </a:t>
            </a:r>
            <a:r>
              <a:rPr lang="sk-SK" sz="2800" dirty="0" err="1" smtClean="0"/>
              <a:t>Online</a:t>
            </a:r>
            <a:r>
              <a:rPr lang="sk-SK" sz="2800" dirty="0" smtClean="0"/>
              <a:t> 2021", ktorú vyhotovili organizácie </a:t>
            </a:r>
            <a:r>
              <a:rPr lang="sk-SK" sz="2800" dirty="0" err="1" smtClean="0"/>
              <a:t>National</a:t>
            </a:r>
            <a:r>
              <a:rPr lang="sk-SK" sz="2800" dirty="0" smtClean="0"/>
              <a:t> </a:t>
            </a:r>
            <a:r>
              <a:rPr lang="sk-SK" sz="2800" dirty="0" err="1" smtClean="0"/>
              <a:t>Retail</a:t>
            </a:r>
            <a:r>
              <a:rPr lang="sk-SK" sz="2800" dirty="0" smtClean="0"/>
              <a:t> </a:t>
            </a:r>
            <a:r>
              <a:rPr lang="sk-SK" sz="2800" dirty="0" err="1" smtClean="0"/>
              <a:t>Federation</a:t>
            </a:r>
            <a:r>
              <a:rPr lang="sk-SK" sz="2800" dirty="0" smtClean="0"/>
              <a:t> (NRF) a </a:t>
            </a:r>
            <a:r>
              <a:rPr lang="sk-SK" sz="2800" dirty="0" err="1" smtClean="0"/>
              <a:t>Shop.org</a:t>
            </a:r>
            <a:r>
              <a:rPr lang="sk-SK" sz="2800" dirty="0" smtClean="0"/>
              <a:t>. </a:t>
            </a:r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2223704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u="sng" dirty="0" err="1" smtClean="0"/>
              <a:t>Online</a:t>
            </a:r>
            <a:r>
              <a:rPr lang="sk-SK" u="sng" dirty="0" smtClean="0"/>
              <a:t> služby </a:t>
            </a:r>
            <a:r>
              <a:rPr lang="sk-SK" u="sng" dirty="0" err="1" smtClean="0"/>
              <a:t>e-spoločnosti</a:t>
            </a:r>
            <a:r>
              <a:rPr lang="sk-SK" dirty="0" smtClean="0"/>
              <a:t>.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200" b="1" dirty="0" err="1" smtClean="0"/>
              <a:t>E-commerce</a:t>
            </a:r>
            <a:r>
              <a:rPr lang="sk-SK" sz="3200" dirty="0" smtClean="0"/>
              <a:t> alebo </a:t>
            </a:r>
            <a:r>
              <a:rPr lang="sk-SK" sz="3200" b="1" dirty="0" smtClean="0"/>
              <a:t>elektronické obchodovanie</a:t>
            </a:r>
            <a:r>
              <a:rPr lang="sk-SK" sz="3200" dirty="0" smtClean="0"/>
              <a:t> alebo </a:t>
            </a:r>
            <a:r>
              <a:rPr lang="sk-SK" sz="3200" b="1" dirty="0" err="1" smtClean="0"/>
              <a:t>e-komercia</a:t>
            </a:r>
            <a:r>
              <a:rPr lang="sk-SK" sz="3200" dirty="0" smtClean="0"/>
              <a:t> </a:t>
            </a:r>
            <a:r>
              <a:rPr lang="sk-SK" sz="3200" dirty="0" err="1" smtClean="0"/>
              <a:t>alebo</a:t>
            </a:r>
            <a:r>
              <a:rPr lang="sk-SK" sz="3200" dirty="0" smtClean="0"/>
              <a:t> </a:t>
            </a:r>
            <a:r>
              <a:rPr lang="sk-SK" sz="3200" b="1" dirty="0" err="1" smtClean="0"/>
              <a:t>eCommerce</a:t>
            </a:r>
            <a:r>
              <a:rPr lang="sk-SK" sz="3200" dirty="0" smtClean="0"/>
              <a:t> je nakupovanie a predávanie výrobkov alebo služieb cez elektronické systémy ako napríklad internet alebo podobné počítačové siete. </a:t>
            </a: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2804615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Vývoj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Tieto technológie boli vyvinuté koncom sedemdesiatych rokov dvadsiateho storočia. </a:t>
            </a:r>
          </a:p>
          <a:p>
            <a:r>
              <a:rPr lang="sk-SK" dirty="0" smtClean="0"/>
              <a:t>Umožňujú firmám elektronicky poslať obchodné dokumenty, ako napríklad objednávky alebo faktúry.</a:t>
            </a:r>
          </a:p>
          <a:p>
            <a:r>
              <a:rPr lang="sk-SK" dirty="0" smtClean="0"/>
              <a:t>Azda prvým príkladom elektronického obchodovania fyzických tovarov medzi veľkým počtom predávajúcich a kupujúcich bolo obchodovanie cez Boston </a:t>
            </a:r>
            <a:r>
              <a:rPr lang="sk-SK" dirty="0" err="1" smtClean="0"/>
              <a:t>Computer</a:t>
            </a:r>
            <a:r>
              <a:rPr lang="sk-SK" dirty="0" smtClean="0"/>
              <a:t> Exchange, burzu použitých počítačov, ktorá vznikla v roku 1982. </a:t>
            </a:r>
          </a:p>
          <a:p>
            <a:r>
              <a:rPr lang="sk-SK" dirty="0" smtClean="0"/>
              <a:t>Prvá informačná burza, vrátanie </a:t>
            </a:r>
            <a:r>
              <a:rPr lang="sk-SK" dirty="0" err="1" smtClean="0"/>
              <a:t>online</a:t>
            </a:r>
            <a:r>
              <a:rPr lang="sk-SK" dirty="0" smtClean="0"/>
              <a:t> konzultácií, bola pravdepodobne </a:t>
            </a:r>
            <a:r>
              <a:rPr lang="sk-SK" dirty="0" err="1" smtClean="0"/>
              <a:t>American</a:t>
            </a:r>
            <a:r>
              <a:rPr lang="sk-SK" dirty="0" smtClean="0"/>
              <a:t> </a:t>
            </a:r>
            <a:r>
              <a:rPr lang="sk-SK" dirty="0" err="1" smtClean="0"/>
              <a:t>Information</a:t>
            </a:r>
            <a:r>
              <a:rPr lang="sk-SK" dirty="0" smtClean="0"/>
              <a:t> Exchange, ďalší predinternetový </a:t>
            </a:r>
            <a:r>
              <a:rPr lang="sk-SK" dirty="0" err="1" smtClean="0"/>
              <a:t>online</a:t>
            </a:r>
            <a:r>
              <a:rPr lang="sk-SK" dirty="0" smtClean="0"/>
              <a:t> systém, ktorý bol založený v roku 1991.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40861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sk-SK" sz="2800" dirty="0" smtClean="0"/>
              <a:t>Množstvo obchodovania cez elektronickú cestu podstatne narástlo, odkedy sa rozšíril internet. </a:t>
            </a:r>
          </a:p>
          <a:p>
            <a:r>
              <a:rPr lang="sk-SK" sz="2800" dirty="0" smtClean="0"/>
              <a:t>Touto cestou sa uskutočňuje veľké množstvo obchodovania, pričom sa využívajú inovácie pomocou elektronických prevodov peňažných prostriedkov na účtoch, </a:t>
            </a:r>
          </a:p>
          <a:p>
            <a:pPr lvl="1"/>
            <a:r>
              <a:rPr lang="sk-SK" sz="2400" b="1" dirty="0" err="1" smtClean="0"/>
              <a:t>supply</a:t>
            </a:r>
            <a:r>
              <a:rPr lang="sk-SK" sz="2400" b="1" dirty="0" smtClean="0"/>
              <a:t> </a:t>
            </a:r>
            <a:r>
              <a:rPr lang="sk-SK" sz="2400" b="1" dirty="0" err="1" smtClean="0"/>
              <a:t>chain</a:t>
            </a:r>
            <a:r>
              <a:rPr lang="sk-SK" sz="2400" b="1" dirty="0" smtClean="0"/>
              <a:t> </a:t>
            </a:r>
            <a:r>
              <a:rPr lang="sk-SK" sz="2400" b="1" dirty="0" err="1" smtClean="0"/>
              <a:t>management</a:t>
            </a:r>
            <a:r>
              <a:rPr lang="sk-SK" sz="2400" b="1" dirty="0" smtClean="0"/>
              <a:t>,</a:t>
            </a:r>
          </a:p>
          <a:p>
            <a:pPr lvl="1"/>
            <a:r>
              <a:rPr lang="sk-SK" sz="2400" b="1" dirty="0" smtClean="0"/>
              <a:t>internetový marketing, </a:t>
            </a:r>
          </a:p>
          <a:p>
            <a:pPr lvl="1"/>
            <a:r>
              <a:rPr lang="sk-SK" sz="2400" b="1" dirty="0" err="1" smtClean="0"/>
              <a:t>online</a:t>
            </a:r>
            <a:r>
              <a:rPr lang="sk-SK" sz="2400" b="1" dirty="0" smtClean="0"/>
              <a:t> spracovanie transakcií, </a:t>
            </a:r>
          </a:p>
          <a:p>
            <a:pPr lvl="1"/>
            <a:r>
              <a:rPr lang="sk-SK" sz="2400" b="1" dirty="0" smtClean="0"/>
              <a:t>elektronickú výmenu dát (EDI), </a:t>
            </a:r>
          </a:p>
          <a:p>
            <a:pPr lvl="1"/>
            <a:r>
              <a:rPr lang="sk-SK" sz="2400" b="1" dirty="0" smtClean="0"/>
              <a:t>systémy manažmentu zásob a systémy automatizovaného zberu dát.</a:t>
            </a:r>
            <a:endParaRPr lang="sk-SK" sz="2400" b="1" dirty="0"/>
          </a:p>
        </p:txBody>
      </p:sp>
    </p:spTree>
    <p:extLst>
      <p:ext uri="{BB962C8B-B14F-4D97-AF65-F5344CB8AC3E}">
        <p14:creationId xmlns:p14="http://schemas.microsoft.com/office/powerpoint/2010/main" val="3107588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u="sng" dirty="0" err="1" smtClean="0"/>
              <a:t>E-commerce</a:t>
            </a:r>
            <a:endParaRPr lang="sk-SK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200" dirty="0" smtClean="0"/>
              <a:t>Dnes </a:t>
            </a:r>
            <a:r>
              <a:rPr lang="sk-SK" sz="3200" dirty="0" err="1" smtClean="0"/>
              <a:t>e-commerce</a:t>
            </a:r>
            <a:r>
              <a:rPr lang="sk-SK" sz="3200" dirty="0" smtClean="0"/>
              <a:t>, alebo aj elektronické obchodovanie, označuje </a:t>
            </a:r>
            <a:r>
              <a:rPr lang="sk-SK" sz="3200" b="1" dirty="0" smtClean="0"/>
              <a:t>nákup a predaj výrobkov či služieb cez elektronické systémy</a:t>
            </a:r>
            <a:r>
              <a:rPr lang="sk-SK" sz="3200" dirty="0" smtClean="0"/>
              <a:t>, ako je internet. </a:t>
            </a:r>
          </a:p>
        </p:txBody>
      </p:sp>
    </p:spTree>
    <p:extLst>
      <p:ext uri="{BB962C8B-B14F-4D97-AF65-F5344CB8AC3E}">
        <p14:creationId xmlns:p14="http://schemas.microsoft.com/office/powerpoint/2010/main" val="154169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sk-SK" sz="3200" dirty="0" smtClean="0"/>
              <a:t>Existujú štyri modely elektronického obchodovania, ktoré sú definované smerom marketingovej komunikácie, podľa toho, od koho vychádza a komu je určená: </a:t>
            </a:r>
          </a:p>
          <a:p>
            <a:pPr marL="0" indent="0">
              <a:buNone/>
            </a:pPr>
            <a:r>
              <a:rPr lang="sk-SK" sz="2800" b="1" dirty="0" smtClean="0"/>
              <a:t>B2B</a:t>
            </a:r>
            <a:r>
              <a:rPr lang="sk-SK" sz="2800" dirty="0" smtClean="0"/>
              <a:t> – </a:t>
            </a:r>
            <a:r>
              <a:rPr lang="sk-SK" sz="2800" dirty="0" err="1" smtClean="0"/>
              <a:t>Business</a:t>
            </a:r>
            <a:r>
              <a:rPr lang="sk-SK" sz="2800" dirty="0" smtClean="0"/>
              <a:t> to </a:t>
            </a:r>
            <a:r>
              <a:rPr lang="sk-SK" sz="2800" dirty="0" err="1" smtClean="0"/>
              <a:t>Business</a:t>
            </a:r>
            <a:r>
              <a:rPr lang="sk-SK" sz="2800" dirty="0" smtClean="0"/>
              <a:t> </a:t>
            </a:r>
            <a:r>
              <a:rPr lang="sk-SK" sz="2800" dirty="0"/>
              <a:t>– od firiem pre firmy</a:t>
            </a:r>
            <a:r>
              <a:rPr lang="sk-SK" sz="2800" dirty="0" smtClean="0"/>
              <a:t/>
            </a:r>
            <a:br>
              <a:rPr lang="sk-SK" sz="2800" dirty="0" smtClean="0"/>
            </a:br>
            <a:r>
              <a:rPr lang="sk-SK" sz="2800" b="1" dirty="0" smtClean="0"/>
              <a:t>B2C </a:t>
            </a:r>
            <a:r>
              <a:rPr lang="sk-SK" sz="2800" dirty="0" smtClean="0"/>
              <a:t>– </a:t>
            </a:r>
            <a:r>
              <a:rPr lang="sk-SK" sz="2800" dirty="0" err="1" smtClean="0"/>
              <a:t>Business</a:t>
            </a:r>
            <a:r>
              <a:rPr lang="sk-SK" sz="2800" dirty="0" smtClean="0"/>
              <a:t> to </a:t>
            </a:r>
            <a:r>
              <a:rPr lang="sk-SK" sz="2800" dirty="0" err="1" smtClean="0"/>
              <a:t>Customer</a:t>
            </a:r>
            <a:r>
              <a:rPr lang="sk-SK" sz="2800" dirty="0" smtClean="0"/>
              <a:t> </a:t>
            </a:r>
            <a:r>
              <a:rPr lang="sk-SK" sz="2800" dirty="0"/>
              <a:t>– </a:t>
            </a:r>
            <a:r>
              <a:rPr lang="sk-SK" sz="2800" dirty="0"/>
              <a:t>od firiem pre </a:t>
            </a:r>
            <a:r>
              <a:rPr lang="sk-SK" sz="3200" dirty="0"/>
              <a:t>spotrebiteľov</a:t>
            </a:r>
            <a:r>
              <a:rPr lang="sk-SK" sz="2800" dirty="0" smtClean="0"/>
              <a:t/>
            </a:r>
            <a:br>
              <a:rPr lang="sk-SK" sz="2800" dirty="0" smtClean="0"/>
            </a:br>
            <a:r>
              <a:rPr lang="sk-SK" sz="2800" b="1" dirty="0" smtClean="0"/>
              <a:t>C2B</a:t>
            </a:r>
            <a:r>
              <a:rPr lang="sk-SK" sz="2800" dirty="0" smtClean="0"/>
              <a:t> – </a:t>
            </a:r>
            <a:r>
              <a:rPr lang="sk-SK" sz="2800" dirty="0" err="1" smtClean="0"/>
              <a:t>Customer</a:t>
            </a:r>
            <a:r>
              <a:rPr lang="sk-SK" sz="2800" dirty="0" smtClean="0"/>
              <a:t> to </a:t>
            </a:r>
            <a:r>
              <a:rPr lang="sk-SK" sz="2800" dirty="0" err="1" smtClean="0"/>
              <a:t>Business</a:t>
            </a:r>
            <a:r>
              <a:rPr lang="sk-SK" sz="2800" dirty="0" smtClean="0"/>
              <a:t> </a:t>
            </a:r>
            <a:r>
              <a:rPr lang="sk-SK" sz="2800" dirty="0"/>
              <a:t>– </a:t>
            </a:r>
            <a:r>
              <a:rPr lang="sk-SK" sz="2800" dirty="0"/>
              <a:t>od spotrebiteľov pre firmy </a:t>
            </a:r>
            <a:r>
              <a:rPr lang="sk-SK" sz="2800" dirty="0" smtClean="0"/>
              <a:t/>
            </a:r>
            <a:br>
              <a:rPr lang="sk-SK" sz="2800" dirty="0" smtClean="0"/>
            </a:br>
            <a:r>
              <a:rPr lang="sk-SK" sz="2800" b="1" dirty="0" smtClean="0"/>
              <a:t>C2C</a:t>
            </a:r>
            <a:r>
              <a:rPr lang="sk-SK" sz="2800" dirty="0" smtClean="0"/>
              <a:t> – </a:t>
            </a:r>
            <a:r>
              <a:rPr lang="sk-SK" sz="2800" dirty="0" err="1" smtClean="0"/>
              <a:t>Customer</a:t>
            </a:r>
            <a:r>
              <a:rPr lang="sk-SK" sz="2800" dirty="0" smtClean="0"/>
              <a:t> to </a:t>
            </a:r>
            <a:r>
              <a:rPr lang="sk-SK" sz="2800" dirty="0" err="1" smtClean="0"/>
              <a:t>Customer</a:t>
            </a:r>
            <a:r>
              <a:rPr lang="sk-SK" sz="2800" dirty="0" smtClean="0"/>
              <a:t> </a:t>
            </a:r>
            <a:r>
              <a:rPr lang="sk-SK" sz="2800" dirty="0"/>
              <a:t>– </a:t>
            </a:r>
            <a:r>
              <a:rPr lang="sk-SK" sz="2800" dirty="0"/>
              <a:t>od spotrebiteľov pre spotrebiteľov (napr. bazáre)</a:t>
            </a:r>
          </a:p>
        </p:txBody>
      </p:sp>
    </p:spTree>
    <p:extLst>
      <p:ext uri="{BB962C8B-B14F-4D97-AF65-F5344CB8AC3E}">
        <p14:creationId xmlns:p14="http://schemas.microsoft.com/office/powerpoint/2010/main" val="3741215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u="sng" dirty="0" smtClean="0"/>
              <a:t>Obchodovanie</a:t>
            </a:r>
            <a:endParaRPr lang="sk-SK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200" dirty="0" smtClean="0"/>
              <a:t>Moderné elektronické obchodovanie obyčajne využíva </a:t>
            </a:r>
            <a:r>
              <a:rPr lang="sk-SK" sz="3200" dirty="0" err="1" smtClean="0"/>
              <a:t>World</a:t>
            </a:r>
            <a:r>
              <a:rPr lang="sk-SK" sz="3200" dirty="0" smtClean="0"/>
              <a:t> </a:t>
            </a:r>
            <a:r>
              <a:rPr lang="sk-SK" sz="3200" dirty="0" err="1" smtClean="0"/>
              <a:t>Wide</a:t>
            </a:r>
            <a:r>
              <a:rPr lang="sk-SK" sz="3200" dirty="0" smtClean="0"/>
              <a:t> Web (WWW) aspoň v niektorej z fáz životného cyklu transakcie, hoci to môže byť širší pojem z technológie ako napríklad </a:t>
            </a:r>
            <a:r>
              <a:rPr lang="sk-SK" sz="4000" dirty="0" smtClean="0"/>
              <a:t>e-mail</a:t>
            </a:r>
            <a:r>
              <a:rPr lang="sk-SK" sz="3200" dirty="0" smtClean="0"/>
              <a:t>.</a:t>
            </a:r>
          </a:p>
          <a:p>
            <a:r>
              <a:rPr lang="sk-SK" sz="3200" u="sng" dirty="0" smtClean="0"/>
              <a:t>Elektronické obchodovanie sa obyčajne považuje za predajnú stránku širšieho </a:t>
            </a:r>
          </a:p>
          <a:p>
            <a:pPr marL="0" indent="0">
              <a:buNone/>
            </a:pPr>
            <a:r>
              <a:rPr lang="sk-SK" sz="3200" u="sng" dirty="0">
                <a:solidFill>
                  <a:srgbClr val="FF0000"/>
                </a:solidFill>
              </a:rPr>
              <a:t> </a:t>
            </a:r>
            <a:r>
              <a:rPr lang="sk-SK" sz="3200" u="sng" dirty="0" smtClean="0">
                <a:solidFill>
                  <a:srgbClr val="FF0000"/>
                </a:solidFill>
              </a:rPr>
              <a:t>   pojmu </a:t>
            </a:r>
            <a:r>
              <a:rPr lang="sk-SK" sz="3200" u="sng" dirty="0" err="1">
                <a:solidFill>
                  <a:srgbClr val="FF0000"/>
                </a:solidFill>
                <a:hlinkClick r:id="rId2" tooltip="E-biznis (stránka neexistuje)"/>
              </a:rPr>
              <a:t>e-biznis</a:t>
            </a:r>
            <a:r>
              <a:rPr lang="sk-SK" sz="3200" u="sng" dirty="0">
                <a:solidFill>
                  <a:srgbClr val="FF00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52540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u="sng" dirty="0" smtClean="0"/>
              <a:t>Nakupovanie </a:t>
            </a:r>
            <a:endParaRPr lang="sk-SK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200" dirty="0" smtClean="0"/>
              <a:t>Nakupovanie vecí pomocou internetu, ale veľa ľudí nie je presvedčených o jeho spoľahlivosti, pretože existuje veľa neserióznych predajcov. </a:t>
            </a: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445279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Výhody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k-SK" sz="2800" dirty="0" smtClean="0"/>
              <a:t>Obchodovanie cez internet je výhodné nielen pre zákazníka, ktorý tak ušetrí čas, ale aj pre samotného predajcu. </a:t>
            </a:r>
          </a:p>
          <a:p>
            <a:r>
              <a:rPr lang="sk-SK" sz="2800" dirty="0" smtClean="0"/>
              <a:t>Spoločnosti, ktoré rozšíria svoje kamenné predajne o </a:t>
            </a:r>
            <a:r>
              <a:rPr lang="sk-SK" sz="2800" dirty="0" err="1" smtClean="0"/>
              <a:t>e-shop</a:t>
            </a:r>
            <a:r>
              <a:rPr lang="sk-SK" sz="2800" dirty="0" smtClean="0"/>
              <a:t>, dosiahnu na väčší počet potenciálnych zákazníkov. </a:t>
            </a:r>
          </a:p>
          <a:p>
            <a:r>
              <a:rPr lang="sk-SK" sz="2800" dirty="0" smtClean="0"/>
              <a:t>Pre začínajúce firmy je </a:t>
            </a:r>
            <a:r>
              <a:rPr lang="sk-SK" sz="2800" dirty="0" err="1" smtClean="0"/>
              <a:t>e-commerce</a:t>
            </a:r>
            <a:r>
              <a:rPr lang="sk-SK" sz="2800" dirty="0" smtClean="0"/>
              <a:t> výhodným riešením, ako vybudovať značku bez nutnosti investovať do prenájmu obchodného priestoru a platenia personálu. </a:t>
            </a:r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4128464858"/>
      </p:ext>
    </p:extLst>
  </p:cSld>
  <p:clrMapOvr>
    <a:masterClrMapping/>
  </p:clrMapOvr>
</p:sld>
</file>

<file path=ppt/theme/theme1.xml><?xml version="1.0" encoding="utf-8"?>
<a:theme xmlns:a="http://schemas.openxmlformats.org/drawingml/2006/main" name="Krytina">
  <a:themeElements>
    <a:clrScheme name="Tvar vlneni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Bežný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rytina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27</TotalTime>
  <Words>408</Words>
  <Application>Microsoft Office PowerPoint</Application>
  <PresentationFormat>Prezentácia na obrazovke (4:3)</PresentationFormat>
  <Paragraphs>33</Paragraphs>
  <Slides>10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1" baseType="lpstr">
      <vt:lpstr>Krytina</vt:lpstr>
      <vt:lpstr>Online služby  e-spoločnosti</vt:lpstr>
      <vt:lpstr>Online služby e-spoločnosti.</vt:lpstr>
      <vt:lpstr>Vývoj</vt:lpstr>
      <vt:lpstr>Prezentácia programu PowerPoint</vt:lpstr>
      <vt:lpstr>E-commerce</vt:lpstr>
      <vt:lpstr>Prezentácia programu PowerPoint</vt:lpstr>
      <vt:lpstr>Obchodovanie</vt:lpstr>
      <vt:lpstr>Nakupovanie </vt:lpstr>
      <vt:lpstr>Výhody</vt:lpstr>
      <vt:lpstr>Zaujímavosti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Online služby e-spoločnosti</dc:title>
  <dc:creator>INF1</dc:creator>
  <cp:lastModifiedBy>INF1</cp:lastModifiedBy>
  <cp:revision>6</cp:revision>
  <dcterms:created xsi:type="dcterms:W3CDTF">2022-03-15T09:02:48Z</dcterms:created>
  <dcterms:modified xsi:type="dcterms:W3CDTF">2022-03-15T09:30:10Z</dcterms:modified>
</cp:coreProperties>
</file>