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4" r:id="rId3"/>
    <p:sldId id="257" r:id="rId4"/>
    <p:sldId id="266" r:id="rId5"/>
    <p:sldId id="267" r:id="rId6"/>
    <p:sldId id="258" r:id="rId7"/>
    <p:sldId id="259" r:id="rId8"/>
    <p:sldId id="260" r:id="rId9"/>
    <p:sldId id="261" r:id="rId10"/>
    <p:sldId id="262" r:id="rId11"/>
    <p:sldId id="265" r:id="rId12"/>
    <p:sldId id="263" r:id="rId13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37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7857-8E6A-4482-B530-F192AE123521}" type="datetimeFigureOut">
              <a:rPr lang="sk-SK" smtClean="0"/>
              <a:t>1. 3. 2022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93B9-0FE6-48C3-A242-FE0C6C4E7482}" type="slidenum">
              <a:rPr lang="sk-SK" smtClean="0"/>
              <a:t>‹#›</a:t>
            </a:fld>
            <a:endParaRPr lang="sk-SK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Upravte štýl predlohy podnadpisov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7857-8E6A-4482-B530-F192AE123521}" type="datetimeFigureOut">
              <a:rPr lang="sk-SK" smtClean="0"/>
              <a:t>1. 3. 2022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93B9-0FE6-48C3-A242-FE0C6C4E7482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7857-8E6A-4482-B530-F192AE123521}" type="datetimeFigureOut">
              <a:rPr lang="sk-SK" smtClean="0"/>
              <a:t>1. 3. 2022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93B9-0FE6-48C3-A242-FE0C6C4E7482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7857-8E6A-4482-B530-F192AE123521}" type="datetimeFigureOut">
              <a:rPr lang="sk-SK" smtClean="0"/>
              <a:t>1. 3. 2022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93B9-0FE6-48C3-A242-FE0C6C4E7482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7857-8E6A-4482-B530-F192AE123521}" type="datetimeFigureOut">
              <a:rPr lang="sk-SK" smtClean="0"/>
              <a:t>1. 3. 2022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BDD93B9-0FE6-48C3-A242-FE0C6C4E7482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7857-8E6A-4482-B530-F192AE123521}" type="datetimeFigureOut">
              <a:rPr lang="sk-SK" smtClean="0"/>
              <a:t>1. 3. 2022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93B9-0FE6-48C3-A242-FE0C6C4E7482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7857-8E6A-4482-B530-F192AE123521}" type="datetimeFigureOut">
              <a:rPr lang="sk-SK" smtClean="0"/>
              <a:t>1. 3. 2022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93B9-0FE6-48C3-A242-FE0C6C4E7482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7857-8E6A-4482-B530-F192AE123521}" type="datetimeFigureOut">
              <a:rPr lang="sk-SK" smtClean="0"/>
              <a:t>1. 3. 2022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93B9-0FE6-48C3-A242-FE0C6C4E7482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7857-8E6A-4482-B530-F192AE123521}" type="datetimeFigureOut">
              <a:rPr lang="sk-SK" smtClean="0"/>
              <a:t>1. 3. 2022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93B9-0FE6-48C3-A242-FE0C6C4E7482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7857-8E6A-4482-B530-F192AE123521}" type="datetimeFigureOut">
              <a:rPr lang="sk-SK" smtClean="0"/>
              <a:t>1. 3. 2022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93B9-0FE6-48C3-A242-FE0C6C4E7482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sk-SK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Ak chcete pridať obrázok, kliknite na ikonu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7857-8E6A-4482-B530-F192AE123521}" type="datetimeFigureOut">
              <a:rPr lang="sk-SK" smtClean="0"/>
              <a:t>1. 3. 2022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93B9-0FE6-48C3-A242-FE0C6C4E7482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Upravte štýl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1237857-8E6A-4482-B530-F192AE123521}" type="datetimeFigureOut">
              <a:rPr lang="sk-SK" smtClean="0"/>
              <a:t>1. 3. 2022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BDD93B9-0FE6-48C3-A242-FE0C6C4E7482}" type="slidenum">
              <a:rPr lang="sk-SK" smtClean="0"/>
              <a:t>‹#›</a:t>
            </a:fld>
            <a:endParaRPr lang="sk-S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artoo.com/" TargetMode="External"/><Relationship Id="rId2" Type="http://schemas.openxmlformats.org/officeDocument/2006/relationships/hyperlink" Target="http://vivisimo.com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phtrt.ru/sk/roboty-poiskovyh-sistem-poisk-informacii-v-web-kto-takie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etmark.sk/clanky/vyhladavace-katalogy.php#katalog" TargetMode="External"/><Relationship Id="rId2" Type="http://schemas.openxmlformats.org/officeDocument/2006/relationships/hyperlink" Target="http://www.google.sk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oohoo.sk/" TargetMode="External"/><Relationship Id="rId2" Type="http://schemas.openxmlformats.org/officeDocument/2006/relationships/hyperlink" Target="http://jyxo.cz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netmark.sk/sluzby/seo-optimalizacia.php" TargetMode="External"/><Relationship Id="rId4" Type="http://schemas.openxmlformats.org/officeDocument/2006/relationships/hyperlink" Target="http://morfeo.centrum.sk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>
                <a:solidFill>
                  <a:schemeClr val="tx2">
                    <a:lumMod val="90000"/>
                  </a:schemeClr>
                </a:solidFill>
              </a:rPr>
              <a:t>Vyhľadávacie katalógy a roboty, vyhľadávanie na internete</a:t>
            </a:r>
            <a:endParaRPr lang="sk-SK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843808" y="4941168"/>
            <a:ext cx="6400800" cy="1752600"/>
          </a:xfrm>
        </p:spPr>
        <p:txBody>
          <a:bodyPr/>
          <a:lstStyle/>
          <a:p>
            <a:r>
              <a:rPr lang="sk-SK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Viliam Jedinák</a:t>
            </a:r>
          </a:p>
        </p:txBody>
      </p:sp>
    </p:spTree>
    <p:extLst>
      <p:ext uri="{BB962C8B-B14F-4D97-AF65-F5344CB8AC3E}">
        <p14:creationId xmlns:p14="http://schemas.microsoft.com/office/powerpoint/2010/main" val="1539356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err="1">
                <a:solidFill>
                  <a:schemeClr val="tx1"/>
                </a:solidFill>
              </a:rPr>
              <a:t>Meta</a:t>
            </a:r>
            <a:r>
              <a:rPr lang="sk-SK" dirty="0">
                <a:solidFill>
                  <a:schemeClr val="tx1"/>
                </a:solidFill>
              </a:rPr>
              <a:t> vyhľadávače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Na rozdiel od fulltextových či katalógových vyhľadávačov, </a:t>
            </a:r>
            <a:r>
              <a:rPr lang="sk-SK" dirty="0" err="1" smtClean="0"/>
              <a:t>metavyhľadávače</a:t>
            </a:r>
            <a:r>
              <a:rPr lang="sk-SK" dirty="0" smtClean="0"/>
              <a:t> sami neprehľadávajú ani nekatalogizujú web. </a:t>
            </a:r>
          </a:p>
          <a:p>
            <a:r>
              <a:rPr lang="sk-SK" u="sng" dirty="0" smtClean="0"/>
              <a:t>Výsledky vyhľadávania sú zväčša kombináciou hľadania pomocou viacerých vyhľadávacích služieb súčasne. </a:t>
            </a:r>
          </a:p>
          <a:p>
            <a:r>
              <a:rPr lang="sk-SK" dirty="0" smtClean="0"/>
              <a:t>Zaujímavou pridanou hodnotou býva i automatické výsledné </a:t>
            </a:r>
            <a:r>
              <a:rPr lang="sk-SK" dirty="0" err="1" smtClean="0"/>
              <a:t>clustrovanie</a:t>
            </a:r>
            <a:r>
              <a:rPr lang="sk-SK" dirty="0" smtClean="0"/>
              <a:t> (tematické zatriedenie odkazov).</a:t>
            </a:r>
          </a:p>
          <a:p>
            <a:r>
              <a:rPr lang="sk-SK" dirty="0" smtClean="0"/>
              <a:t>Výborným príkladom na tento inovatívny prístup môžu byť napr. </a:t>
            </a:r>
            <a:r>
              <a:rPr lang="sk-SK" dirty="0" err="1" smtClean="0"/>
              <a:t>meta-vyhľadávače</a:t>
            </a:r>
            <a:r>
              <a:rPr lang="sk-SK" dirty="0" smtClean="0"/>
              <a:t>: </a:t>
            </a:r>
            <a:r>
              <a:rPr lang="sk-SK" dirty="0" err="1" smtClean="0">
                <a:hlinkClick r:id="rId2"/>
              </a:rPr>
              <a:t>Vivisimo</a:t>
            </a:r>
            <a:r>
              <a:rPr lang="sk-SK" dirty="0" smtClean="0"/>
              <a:t> alebo grafickým spracovaním výsledkov unikátny </a:t>
            </a:r>
            <a:r>
              <a:rPr lang="sk-SK" dirty="0" err="1" smtClean="0">
                <a:hlinkClick r:id="rId3"/>
              </a:rPr>
              <a:t>Kartoo</a:t>
            </a:r>
            <a:r>
              <a:rPr lang="sk-SK" dirty="0" smtClean="0"/>
              <a:t>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7056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>
                <a:solidFill>
                  <a:schemeClr val="tx1"/>
                </a:solidFill>
              </a:rPr>
              <a:t>Kto sú vyhľadávacie roboty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k-SK" sz="2200" b="1" u="sng" dirty="0" smtClean="0"/>
              <a:t>vyhľadávací robot</a:t>
            </a:r>
            <a:r>
              <a:rPr lang="sk-SK" sz="2200" u="sng" dirty="0" smtClean="0"/>
              <a:t>, alebo ako sa im tiež hovorí, </a:t>
            </a:r>
            <a:r>
              <a:rPr lang="sk-SK" sz="2200" b="1" u="sng" dirty="0" smtClean="0"/>
              <a:t>robot, </a:t>
            </a:r>
            <a:r>
              <a:rPr lang="sk-SK" sz="2200" b="1" u="sng" dirty="0" err="1" smtClean="0"/>
              <a:t>crawler</a:t>
            </a:r>
            <a:r>
              <a:rPr lang="sk-SK" sz="2200" b="1" u="sng" dirty="0" smtClean="0"/>
              <a:t>, pavúk </a:t>
            </a:r>
            <a:r>
              <a:rPr lang="sk-SK" sz="2200" u="sng" dirty="0" smtClean="0"/>
              <a:t>- nič viac ako </a:t>
            </a:r>
            <a:r>
              <a:rPr lang="sk-SK" sz="2200" b="1" u="sng" dirty="0" smtClean="0"/>
              <a:t>program, ktorý vyhľadáva a skenuje obsah stránok kliknutím na odkazy na stránkach.</a:t>
            </a:r>
            <a:r>
              <a:rPr lang="sk-SK" sz="2200" u="sng" dirty="0" smtClean="0"/>
              <a:t> </a:t>
            </a:r>
          </a:p>
          <a:p>
            <a:r>
              <a:rPr lang="sk-SK" sz="2200" dirty="0" smtClean="0"/>
              <a:t>Vyhľadávacie roboty nie sú len pre vyhľadávače.</a:t>
            </a:r>
          </a:p>
          <a:p>
            <a:pPr marL="137160" indent="0">
              <a:buNone/>
            </a:pPr>
            <a:r>
              <a:rPr lang="sk-SK" sz="2200" dirty="0" smtClean="0"/>
              <a:t>Napríklad:</a:t>
            </a:r>
          </a:p>
          <a:p>
            <a:pPr lvl="1"/>
            <a:r>
              <a:rPr lang="sk-SK" sz="2200" b="1" dirty="0" err="1" smtClean="0"/>
              <a:t>Ahrefs</a:t>
            </a:r>
            <a:r>
              <a:rPr lang="sk-SK" sz="2200" dirty="0" smtClean="0"/>
              <a:t> používa pavúky na zlepšenie údajov o spätných odkazoch, </a:t>
            </a:r>
          </a:p>
          <a:p>
            <a:pPr lvl="1"/>
            <a:r>
              <a:rPr lang="sk-SK" sz="2200" dirty="0" err="1" smtClean="0"/>
              <a:t>Facebook</a:t>
            </a:r>
            <a:r>
              <a:rPr lang="sk-SK" sz="2200" dirty="0" smtClean="0"/>
              <a:t> vykonáva webové zoškrabovanie kódu stránky na zobrazenie odkazov s nadpismi, obrázkami a popismi. </a:t>
            </a:r>
          </a:p>
          <a:p>
            <a:pPr lvl="1"/>
            <a:r>
              <a:rPr lang="sk-SK" sz="2200" dirty="0" smtClean="0"/>
              <a:t>Web </a:t>
            </a:r>
            <a:r>
              <a:rPr lang="sk-SK" sz="2200" dirty="0" err="1" smtClean="0"/>
              <a:t>scraping</a:t>
            </a:r>
            <a:r>
              <a:rPr lang="sk-SK" sz="2200" dirty="0" smtClean="0"/>
              <a:t> je zhromažďovanie informácií z rôznych zdrojov.</a:t>
            </a:r>
          </a:p>
          <a:p>
            <a:pPr lvl="1"/>
            <a:r>
              <a:rPr lang="sk-SK" sz="2200" dirty="0" smtClean="0">
                <a:hlinkClick r:id="rId2"/>
              </a:rPr>
              <a:t>Príklady robotov LINK</a:t>
            </a:r>
            <a:endParaRPr lang="sk-SK" sz="2200" dirty="0"/>
          </a:p>
        </p:txBody>
      </p:sp>
    </p:spTree>
    <p:extLst>
      <p:ext uri="{BB962C8B-B14F-4D97-AF65-F5344CB8AC3E}">
        <p14:creationId xmlns:p14="http://schemas.microsoft.com/office/powerpoint/2010/main" val="42912890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2924944"/>
            <a:ext cx="8229600" cy="1143000"/>
          </a:xfrm>
        </p:spPr>
        <p:txBody>
          <a:bodyPr>
            <a:noAutofit/>
          </a:bodyPr>
          <a:lstStyle/>
          <a:p>
            <a:r>
              <a:rPr lang="sk-SK" sz="5400" b="1" dirty="0" smtClean="0">
                <a:solidFill>
                  <a:schemeClr val="tx1"/>
                </a:solidFill>
              </a:rPr>
              <a:t>Byť viditeľný na vyhľadávačoch znamená, byť úspešný na Internete. </a:t>
            </a:r>
            <a:endParaRPr lang="sk-SK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4129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Čo je cieľom vyhľadávačov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Základným cieľom prevádzkovateľa webovej stránky je to, aby na jeho stránky prišlo čo najviac návštevníkov. O to isté sa snažia aj prevádzkovatelia katalógov a vyhľadávačov a vo svojej podstate sa im to darí. </a:t>
            </a:r>
          </a:p>
          <a:p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Tento cieľ dosahujú veľmi jednoducho – používateľom dávajú to, čo chcú, teda relevantné výsledky vyhľadávania. </a:t>
            </a:r>
          </a:p>
          <a:p>
            <a:pPr marL="0" indent="0">
              <a:buNone/>
            </a:pPr>
            <a:endParaRPr lang="sk-SK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80052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Internetové vyhľadávače</a:t>
            </a:r>
            <a:endParaRPr lang="sk-SK" dirty="0"/>
          </a:p>
        </p:txBody>
      </p:sp>
      <p:sp>
        <p:nvSpPr>
          <p:cNvPr id="5" name="Zástupný symbol obsah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Termínom "internetové vyhľadávače" sa často všeobecne nazývajú aj </a:t>
            </a:r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fulltextové internetové vyhľadávače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ako napr. </a:t>
            </a:r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Google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ako aj ľuďmi moderované </a:t>
            </a:r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katalógové vyhľadávače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ako napr. </a:t>
            </a:r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Zoznam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SZM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sk-SK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Altlas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Centrum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ďalšie. </a:t>
            </a:r>
          </a:p>
          <a:p>
            <a:endParaRPr lang="sk-SK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Tieto dva typy vyhľadávačov prinášajú výsledky vyhľadávania pomerne odlišným spôsobom a fungujú na inom princípe. </a:t>
            </a:r>
            <a:endParaRPr lang="sk-SK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21380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tx1"/>
                </a:solidFill>
              </a:rPr>
              <a:t>Rozdelenie vyhľadávačov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Fulltextové vyhľadávače</a:t>
            </a:r>
          </a:p>
          <a:p>
            <a:pPr algn="ctr"/>
            <a:r>
              <a:rPr lang="sk-SK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Katalógové vyhľadávače</a:t>
            </a:r>
          </a:p>
          <a:p>
            <a:pPr algn="ctr"/>
            <a:r>
              <a:rPr lang="sk-SK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Hybridné vyhľadávanie</a:t>
            </a:r>
          </a:p>
          <a:p>
            <a:pPr algn="ctr"/>
            <a:r>
              <a:rPr lang="sk-SK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Meta</a:t>
            </a:r>
            <a:r>
              <a:rPr lang="sk-SK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vyhľadávače </a:t>
            </a:r>
          </a:p>
          <a:p>
            <a:pPr algn="ctr"/>
            <a:endParaRPr lang="sk-SK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58110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k-SK" dirty="0">
                <a:solidFill>
                  <a:schemeClr val="tx1"/>
                </a:solidFill>
              </a:rPr>
              <a:t>Podiel používateľnosti </a:t>
            </a:r>
            <a:r>
              <a:rPr lang="sk-SK" dirty="0" err="1">
                <a:solidFill>
                  <a:schemeClr val="tx1"/>
                </a:solidFill>
              </a:rPr>
              <a:t>vyhľadávavačov</a:t>
            </a:r>
            <a:endParaRPr lang="sk-SK" dirty="0">
              <a:solidFill>
                <a:schemeClr val="tx1"/>
              </a:solidFill>
            </a:endParaRPr>
          </a:p>
        </p:txBody>
      </p:sp>
      <p:pic>
        <p:nvPicPr>
          <p:cNvPr id="12" name="Zástupný symbol obsahu 11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132856"/>
            <a:ext cx="3143250" cy="3048000"/>
          </a:xfrm>
        </p:spPr>
      </p:pic>
      <p:pic>
        <p:nvPicPr>
          <p:cNvPr id="13" name="Zástupný symbol obsahu 1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628800"/>
            <a:ext cx="4038600" cy="3622119"/>
          </a:xfrm>
        </p:spPr>
      </p:pic>
      <p:sp>
        <p:nvSpPr>
          <p:cNvPr id="14" name="BlokTextu 13"/>
          <p:cNvSpPr txBox="1"/>
          <p:nvPr/>
        </p:nvSpPr>
        <p:spPr>
          <a:xfrm>
            <a:off x="1763688" y="5301208"/>
            <a:ext cx="58326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000" dirty="0" smtClean="0"/>
              <a:t>Na </a:t>
            </a:r>
            <a:r>
              <a:rPr lang="sk-SK" sz="2000" b="1" dirty="0" smtClean="0"/>
              <a:t>zoradenie výsledkov vyhľadávania</a:t>
            </a:r>
            <a:r>
              <a:rPr lang="sk-SK" sz="2000" dirty="0" smtClean="0"/>
              <a:t> používajú tieto systémy vždy nejaké pravidlá, ktoré si zväčša dobre strážia všetci prevádzkovatelia vyhľadávačov.</a:t>
            </a: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3552525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>
                <a:solidFill>
                  <a:schemeClr val="tx1"/>
                </a:solidFill>
              </a:rPr>
              <a:t>Fulltextové vyhľadávače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Fulltextové vyhľadávače fungujú nezávisle ako napr. 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Google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alebo v rámci 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katalógových vyhľadávačov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r>
              <a:rPr lang="sk-SK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Fulltexty</a:t>
            </a:r>
            <a:r>
              <a:rPr lang="sk-SK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vytvárajú svoj </a:t>
            </a:r>
            <a:r>
              <a:rPr lang="sk-SK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index </a:t>
            </a:r>
            <a:r>
              <a:rPr lang="sk-SK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(databázu web stránok) automaticky. Ich programy, zvané aj </a:t>
            </a:r>
            <a:r>
              <a:rPr lang="sk-SK" i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boty</a:t>
            </a:r>
            <a:r>
              <a:rPr lang="sk-SK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sk-SK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bot</a:t>
            </a:r>
            <a:r>
              <a:rPr lang="sk-SK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skratka robot) automaticky prehľadávajú web, kopírujú prejdené stránky do svojho indexu a na základe prehľadania tejto databázy prezentujú výsledky.</a:t>
            </a:r>
            <a:endParaRPr lang="sk-SK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85215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10000"/>
          </a:bodyPr>
          <a:lstStyle/>
          <a:p>
            <a:r>
              <a:rPr lang="sk-SK" dirty="0" smtClean="0"/>
              <a:t>Rôzne vyhľadávače aktualizujú svoj index v rôznych časových intervaloch. </a:t>
            </a:r>
          </a:p>
          <a:p>
            <a:r>
              <a:rPr lang="sk-SK" dirty="0" smtClean="0"/>
              <a:t>Niektoré slovenské a české </a:t>
            </a:r>
            <a:r>
              <a:rPr lang="sk-SK" dirty="0" err="1" smtClean="0"/>
              <a:t>fulltexty</a:t>
            </a:r>
            <a:r>
              <a:rPr lang="sk-SK" dirty="0" smtClean="0"/>
              <a:t> ako napr. </a:t>
            </a:r>
            <a:r>
              <a:rPr lang="sk-SK" dirty="0" err="1" smtClean="0">
                <a:hlinkClick r:id="rId2"/>
              </a:rPr>
              <a:t>Jyxo</a:t>
            </a:r>
            <a:r>
              <a:rPr lang="sk-SK" dirty="0" smtClean="0"/>
              <a:t> ( u nás implementovaný napr. v čoraz obľúbenejšom </a:t>
            </a:r>
            <a:r>
              <a:rPr lang="sk-SK" dirty="0" err="1" smtClean="0">
                <a:hlinkClick r:id="rId3"/>
              </a:rPr>
              <a:t>Zoohoo</a:t>
            </a:r>
            <a:r>
              <a:rPr lang="sk-SK" dirty="0" smtClean="0"/>
              <a:t> ) alebo </a:t>
            </a:r>
            <a:r>
              <a:rPr lang="sk-SK" dirty="0" err="1" smtClean="0">
                <a:hlinkClick r:id="rId4"/>
              </a:rPr>
              <a:t>Morfeo</a:t>
            </a:r>
            <a:r>
              <a:rPr lang="sk-SK" dirty="0" smtClean="0">
                <a:hlinkClick r:id="rId4"/>
              </a:rPr>
              <a:t> </a:t>
            </a:r>
            <a:r>
              <a:rPr lang="sk-SK" dirty="0" smtClean="0"/>
              <a:t>tvrdia, že aktualizujú svoj index každý deň príp. do 48 hodín. Google potrebuje na zaradenie nových informácií aj niekoľko týždňov a pri </a:t>
            </a:r>
            <a:r>
              <a:rPr lang="sk-SK" dirty="0" err="1" smtClean="0"/>
              <a:t>Altaviste</a:t>
            </a:r>
            <a:r>
              <a:rPr lang="sk-SK" dirty="0" smtClean="0"/>
              <a:t> nie je výnimočné čakať aj tri mesiace, kým zaradí Vašu stránku do svojho indexu. </a:t>
            </a:r>
          </a:p>
          <a:p>
            <a:r>
              <a:rPr lang="sk-SK" dirty="0" smtClean="0"/>
              <a:t>Z tohto dôvodu si je treba uvedomiť, že </a:t>
            </a:r>
            <a:r>
              <a:rPr lang="sk-SK" dirty="0" smtClean="0">
                <a:hlinkClick r:id="rId5"/>
              </a:rPr>
              <a:t>optimalizácia </a:t>
            </a:r>
            <a:r>
              <a:rPr lang="sk-SK" dirty="0" err="1" smtClean="0">
                <a:hlinkClick r:id="rId5"/>
              </a:rPr>
              <a:t>webstránok</a:t>
            </a:r>
            <a:r>
              <a:rPr lang="sk-SK" dirty="0" smtClean="0">
                <a:hlinkClick r:id="rId5"/>
              </a:rPr>
              <a:t> </a:t>
            </a:r>
            <a:r>
              <a:rPr lang="sk-SK" dirty="0" smtClean="0"/>
              <a:t>je dlhodobá záležitosť a trvá istý čas, </a:t>
            </a:r>
            <a:r>
              <a:rPr lang="sk-SK" b="1" dirty="0" smtClean="0"/>
              <a:t>kým</a:t>
            </a:r>
            <a:r>
              <a:rPr lang="sk-SK" dirty="0" smtClean="0"/>
              <a:t> </a:t>
            </a:r>
            <a:r>
              <a:rPr lang="sk-SK" b="1" dirty="0" smtClean="0"/>
              <a:t>sa</a:t>
            </a:r>
            <a:r>
              <a:rPr lang="sk-SK" dirty="0" smtClean="0"/>
              <a:t> zmeny urobené na stránke </a:t>
            </a:r>
            <a:r>
              <a:rPr lang="sk-SK" b="1" dirty="0" smtClean="0"/>
              <a:t>prejavia</a:t>
            </a:r>
            <a:r>
              <a:rPr lang="sk-SK" dirty="0" smtClean="0"/>
              <a:t> vo výsledkoch vyhľadávania. 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12845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k-SK" dirty="0">
                <a:solidFill>
                  <a:schemeClr val="tx1"/>
                </a:solidFill>
              </a:rPr>
              <a:t>Katalógové vyhľadávače (Katalógy)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V katalógoch zahrnuté výsledky závisia iba od vloženého popisu stránky  </a:t>
            </a:r>
            <a:r>
              <a:rPr lang="sk-SK" dirty="0" err="1" smtClean="0"/>
              <a:t>napr</a:t>
            </a:r>
            <a:r>
              <a:rPr lang="sk-SK" dirty="0" smtClean="0"/>
              <a:t> SEO. </a:t>
            </a:r>
          </a:p>
          <a:p>
            <a:r>
              <a:rPr lang="sk-SK" b="1" u="sng" dirty="0"/>
              <a:t>Vyhľadávanie v katalógu prebieha nalistovaním konkrétnej kategórie vzťahujúcej sa k téme, ktorá nás zaujíma, alebo vyhľadávaním v databáze podľa </a:t>
            </a:r>
            <a:r>
              <a:rPr lang="sk-SK" b="1" u="sng" dirty="0" err="1"/>
              <a:t>kľúčoveho</a:t>
            </a:r>
            <a:r>
              <a:rPr lang="sk-SK" b="1" u="sng" dirty="0"/>
              <a:t> slova</a:t>
            </a:r>
            <a:r>
              <a:rPr lang="sk-SK" b="1" u="sng" dirty="0"/>
              <a:t>. </a:t>
            </a:r>
            <a:endParaRPr lang="sk-SK" b="1" u="sng" dirty="0" smtClean="0"/>
          </a:p>
          <a:p>
            <a:r>
              <a:rPr lang="sk-SK" dirty="0" smtClean="0"/>
              <a:t>Následne, vyhľadávač hľadajúci v katalógu zobrazí výsledky z výsledkov </a:t>
            </a:r>
            <a:r>
              <a:rPr lang="sk-SK" u="sng" dirty="0"/>
              <a:t>stránok</a:t>
            </a:r>
            <a:r>
              <a:rPr lang="sk-SK" dirty="0" smtClean="0"/>
              <a:t> nachádzajúcich sa v katalógu. </a:t>
            </a:r>
          </a:p>
          <a:p>
            <a:r>
              <a:rPr lang="sk-SK" dirty="0" smtClean="0"/>
              <a:t>Správne vloženie </a:t>
            </a:r>
            <a:r>
              <a:rPr lang="sk-SK" dirty="0" err="1" smtClean="0"/>
              <a:t>webstránky</a:t>
            </a:r>
            <a:r>
              <a:rPr lang="sk-SK" dirty="0" smtClean="0"/>
              <a:t> do katalógov je veľmi dôležité, a môže rozhodnúť o Vašom úspechu pri tomto druhu vyhľadávania.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89180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>
                <a:solidFill>
                  <a:schemeClr val="tx1"/>
                </a:solidFill>
              </a:rPr>
              <a:t>Hybridné vyhľadávanie 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b="1" dirty="0" smtClean="0"/>
              <a:t>Je to už súčasná prax portálov</a:t>
            </a:r>
          </a:p>
          <a:p>
            <a:r>
              <a:rPr lang="sk-SK" dirty="0" smtClean="0"/>
              <a:t>V začiatkoch internetu bývalo fulltextové a katalógové vyhľadávanie striktne oddelené. </a:t>
            </a:r>
          </a:p>
          <a:p>
            <a:r>
              <a:rPr lang="sk-SK" u="sng" dirty="0" smtClean="0"/>
              <a:t>V súčasnosti je bežnou praxou veľkých vyhľadávacích portálov kombinovanie oboch druhov vyhľadávania.</a:t>
            </a:r>
          </a:p>
          <a:p>
            <a:r>
              <a:rPr lang="sk-SK" dirty="0" smtClean="0"/>
              <a:t>Bežným postupom býva základné prioritné zobrazenie výsledkov vyhľadávania z katalógu nasledované výsledkami z </a:t>
            </a:r>
            <a:r>
              <a:rPr lang="sk-SK" dirty="0" err="1" smtClean="0"/>
              <a:t>fulltextu</a:t>
            </a:r>
            <a:r>
              <a:rPr lang="sk-SK" dirty="0" smtClean="0"/>
              <a:t>. </a:t>
            </a:r>
          </a:p>
          <a:p>
            <a:r>
              <a:rPr lang="sk-SK" dirty="0" smtClean="0"/>
              <a:t>Užívateľ má však možnosť voľby a čoraz väčšej obľube sa tešia čisto fulltextové vyhľadávače, čoho dôkazom je </a:t>
            </a:r>
            <a:r>
              <a:rPr lang="sk-SK" b="1" dirty="0" smtClean="0"/>
              <a:t>aj celosvetový úspech Google</a:t>
            </a:r>
            <a:r>
              <a:rPr lang="sk-SK" dirty="0" smtClean="0"/>
              <a:t>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23173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pičk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Špička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Špička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</TotalTime>
  <Words>624</Words>
  <Application>Microsoft Office PowerPoint</Application>
  <PresentationFormat>Prezentácia na obrazovke (4:3)</PresentationFormat>
  <Paragraphs>47</Paragraphs>
  <Slides>12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3" baseType="lpstr">
      <vt:lpstr>Špička</vt:lpstr>
      <vt:lpstr>Vyhľadávacie katalógy a roboty, vyhľadávanie na internete</vt:lpstr>
      <vt:lpstr>Čo je cieľom vyhľadávačov</vt:lpstr>
      <vt:lpstr>Internetové vyhľadávače</vt:lpstr>
      <vt:lpstr>Rozdelenie vyhľadávačov</vt:lpstr>
      <vt:lpstr>Podiel používateľnosti vyhľadávavačov</vt:lpstr>
      <vt:lpstr>Fulltextové vyhľadávače</vt:lpstr>
      <vt:lpstr>Prezentácia programu PowerPoint</vt:lpstr>
      <vt:lpstr>Katalógové vyhľadávače (Katalógy)</vt:lpstr>
      <vt:lpstr>Hybridné vyhľadávanie </vt:lpstr>
      <vt:lpstr>Meta vyhľadávače</vt:lpstr>
      <vt:lpstr>Kto sú vyhľadávacie roboty</vt:lpstr>
      <vt:lpstr>Byť viditeľný na vyhľadávačoch znamená, byť úspešný na Internete.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Vyhľadávacie katalógy a roboty, vyhľadávanie na internete</dc:title>
  <dc:creator>INF1</dc:creator>
  <cp:lastModifiedBy>INF1</cp:lastModifiedBy>
  <cp:revision>6</cp:revision>
  <dcterms:created xsi:type="dcterms:W3CDTF">2022-03-01T06:43:45Z</dcterms:created>
  <dcterms:modified xsi:type="dcterms:W3CDTF">2022-03-01T07:18:09Z</dcterms:modified>
</cp:coreProperties>
</file>