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5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015" y="5615939"/>
            <a:ext cx="7386828" cy="5410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967" y="963168"/>
            <a:ext cx="7386828" cy="503986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0600" y="1016508"/>
            <a:ext cx="7179945" cy="4832985"/>
          </a:xfrm>
          <a:custGeom>
            <a:avLst/>
            <a:gdLst/>
            <a:ahLst/>
            <a:cxnLst/>
            <a:rect l="l" t="t" r="r" b="b"/>
            <a:pathLst>
              <a:path w="7179945" h="4832985">
                <a:moveTo>
                  <a:pt x="7179564" y="0"/>
                </a:moveTo>
                <a:lnTo>
                  <a:pt x="0" y="0"/>
                </a:lnTo>
                <a:lnTo>
                  <a:pt x="0" y="4832604"/>
                </a:lnTo>
                <a:lnTo>
                  <a:pt x="7179564" y="4832604"/>
                </a:lnTo>
                <a:lnTo>
                  <a:pt x="7179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967" y="957072"/>
            <a:ext cx="7386828" cy="50383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1010411"/>
            <a:ext cx="7179564" cy="483108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764" y="611276"/>
            <a:ext cx="749325" cy="7493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0622" y="664883"/>
            <a:ext cx="736536" cy="7365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91511" y="2703576"/>
            <a:ext cx="4735068" cy="1670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87" y="6068567"/>
            <a:ext cx="7923275" cy="539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7887" y="522731"/>
            <a:ext cx="7903463" cy="59222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6071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887" y="522731"/>
            <a:ext cx="7903463" cy="592226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1519" y="576071"/>
            <a:ext cx="7696200" cy="57150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2983" y="182397"/>
            <a:ext cx="749325" cy="7493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30210" y="213398"/>
            <a:ext cx="736536" cy="736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8457" y="2910585"/>
            <a:ext cx="377571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457" y="2910585"/>
            <a:ext cx="3775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NETIKETA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94788" y="3744467"/>
            <a:ext cx="4209415" cy="1216660"/>
            <a:chOff x="2494788" y="3744467"/>
            <a:chExt cx="4209415" cy="1216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4788" y="3744467"/>
              <a:ext cx="4209288" cy="789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7080" y="4171187"/>
              <a:ext cx="982979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0668" y="4171187"/>
              <a:ext cx="1972056" cy="7894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03322" y="3837178"/>
            <a:ext cx="5373370" cy="140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4865" marR="1713864" indent="-8128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Pravidlá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správania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sa </a:t>
            </a:r>
            <a:r>
              <a:rPr sz="2800" b="1" dirty="0">
                <a:latin typeface="Arial"/>
                <a:cs typeface="Arial"/>
              </a:rPr>
              <a:t>na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internete</a:t>
            </a:r>
            <a:endParaRPr sz="2800" dirty="0">
              <a:latin typeface="Arial"/>
              <a:cs typeface="Arial"/>
            </a:endParaRPr>
          </a:p>
          <a:p>
            <a:pPr marL="2598420">
              <a:lnSpc>
                <a:spcPct val="100000"/>
              </a:lnSpc>
              <a:spcBef>
                <a:spcPts val="2205"/>
              </a:spcBef>
            </a:pPr>
            <a:r>
              <a:rPr sz="1600" b="1" spc="80" dirty="0">
                <a:latin typeface="Arial"/>
                <a:cs typeface="Arial"/>
              </a:rPr>
              <a:t>ING.IVETA</a:t>
            </a:r>
            <a:r>
              <a:rPr sz="1600" b="1" spc="195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STRAŇÁKOVÁ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7416" y="1030224"/>
            <a:ext cx="3282696" cy="218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000" y="838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NETIKETA - súhrn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71600" y="1371600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1. Nikdy nezabúdajte,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že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na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druhom </a:t>
            </a:r>
            <a:r>
              <a:rPr lang="sk-SK" dirty="0" smtClean="0">
                <a:latin typeface="Arial"/>
                <a:cs typeface="Arial"/>
              </a:rPr>
              <a:t>konci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sú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ľudia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nie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počítač.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2. Dodržiavajte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všetky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pravidlá </a:t>
            </a:r>
            <a:r>
              <a:rPr lang="sk-SK" dirty="0" smtClean="0">
                <a:latin typeface="Arial"/>
                <a:cs typeface="Arial"/>
              </a:rPr>
              <a:t>slušnosti z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normálneho</a:t>
            </a:r>
            <a:r>
              <a:rPr lang="sk-SK" spc="10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života. 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3. Odpúšťajme</a:t>
            </a:r>
            <a:r>
              <a:rPr lang="sk-SK" spc="-3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druhým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chyby.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4. Nebuďte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grobianom!</a:t>
            </a:r>
            <a:endParaRPr lang="sk-SK" dirty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it-IT" dirty="0" smtClean="0">
                <a:latin typeface="Arial"/>
                <a:cs typeface="Arial"/>
              </a:rPr>
              <a:t>5. Zistite</a:t>
            </a:r>
            <a:r>
              <a:rPr lang="it-IT" spc="-20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si,</a:t>
            </a:r>
            <a:r>
              <a:rPr lang="it-IT" spc="-25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kde</a:t>
            </a:r>
            <a:r>
              <a:rPr lang="it-IT" spc="-15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sa</a:t>
            </a:r>
            <a:r>
              <a:rPr lang="it-IT" spc="-15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nachádzate</a:t>
            </a:r>
            <a:r>
              <a:rPr lang="sk-SK" dirty="0" smtClean="0">
                <a:latin typeface="Arial"/>
                <a:cs typeface="Arial"/>
              </a:rPr>
              <a:t>.</a:t>
            </a: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6. Politika,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náboženstvo a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iné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rozporuplné</a:t>
            </a:r>
            <a:r>
              <a:rPr lang="sk-SK" spc="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témy</a:t>
            </a:r>
            <a:r>
              <a:rPr lang="sk-SK" spc="-25" dirty="0" smtClean="0">
                <a:latin typeface="Arial"/>
                <a:cs typeface="Arial"/>
              </a:rPr>
              <a:t> by </a:t>
            </a:r>
            <a:r>
              <a:rPr lang="sk-SK" dirty="0" smtClean="0">
                <a:latin typeface="Arial"/>
                <a:cs typeface="Arial"/>
              </a:rPr>
              <a:t>mali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byť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diskutované s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maximálnou </a:t>
            </a:r>
            <a:r>
              <a:rPr lang="sk-SK" dirty="0" smtClean="0">
                <a:latin typeface="Arial"/>
                <a:cs typeface="Arial"/>
              </a:rPr>
              <a:t>ohľaduplnosťou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</a:t>
            </a:r>
            <a:r>
              <a:rPr lang="sk-SK" spc="-40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taktom.</a:t>
            </a:r>
            <a:endParaRPr lang="sk-SK" dirty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7. Nevydávajme za</a:t>
            </a:r>
            <a:r>
              <a:rPr lang="sk-SK" spc="-3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svoje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prácu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niekoho </a:t>
            </a:r>
            <a:r>
              <a:rPr lang="sk-SK" spc="-10" dirty="0" smtClean="0">
                <a:latin typeface="Arial"/>
                <a:cs typeface="Arial"/>
              </a:rPr>
              <a:t>iného</a:t>
            </a:r>
            <a:endParaRPr lang="sk-SK" dirty="0" smtClean="0">
              <a:latin typeface="Arial"/>
              <a:cs typeface="Arial"/>
            </a:endParaRPr>
          </a:p>
          <a:p>
            <a:pPr algn="l"/>
            <a:r>
              <a:rPr lang="sk-SK" dirty="0" smtClean="0">
                <a:latin typeface="Arial"/>
                <a:cs typeface="Arial"/>
              </a:rPr>
              <a:t>8. Rešpektujte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autorské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práva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iných.</a:t>
            </a:r>
            <a:r>
              <a:rPr lang="sk-SK" spc="-10" dirty="0" smtClean="0">
                <a:latin typeface="Arial"/>
                <a:cs typeface="Arial"/>
              </a:rPr>
              <a:t> </a:t>
            </a: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9. Ak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využijeme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prácu iných, mali by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spc="-25" dirty="0" smtClean="0">
                <a:latin typeface="Arial"/>
                <a:cs typeface="Arial"/>
              </a:rPr>
              <a:t>sme </a:t>
            </a:r>
            <a:r>
              <a:rPr lang="sk-SK" dirty="0" smtClean="0">
                <a:latin typeface="Arial"/>
                <a:cs typeface="Arial"/>
              </a:rPr>
              <a:t>spomenúť ich a</a:t>
            </a:r>
            <a:r>
              <a:rPr lang="sk-SK" spc="-10" dirty="0" smtClean="0">
                <a:latin typeface="Arial"/>
                <a:cs typeface="Arial"/>
              </a:rPr>
              <a:t>utorstvo.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10. Rešpektujme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súkromie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iných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11. Nešírte</a:t>
            </a:r>
            <a:r>
              <a:rPr lang="sk-SK" spc="-3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reťazové listy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</a:t>
            </a:r>
            <a:r>
              <a:rPr lang="sk-SK" spc="-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poplašné</a:t>
            </a:r>
            <a:r>
              <a:rPr lang="sk-SK" spc="1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správy </a:t>
            </a:r>
            <a:r>
              <a:rPr lang="sk-SK" spc="-20" dirty="0" smtClean="0">
                <a:latin typeface="Arial"/>
                <a:cs typeface="Arial"/>
              </a:rPr>
              <a:t>HOAX</a:t>
            </a:r>
            <a:endParaRPr lang="sk-SK" dirty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12. Nerozosielajte </a:t>
            </a:r>
            <a:r>
              <a:rPr lang="sk-SK" spc="-10" dirty="0" smtClean="0">
                <a:latin typeface="Arial"/>
                <a:cs typeface="Arial"/>
              </a:rPr>
              <a:t>SPAM</a:t>
            </a:r>
            <a:r>
              <a:rPr lang="sk-SK" spc="-3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-</a:t>
            </a:r>
            <a:r>
              <a:rPr lang="sk-SK" spc="-4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správy</a:t>
            </a:r>
            <a:r>
              <a:rPr lang="sk-SK" spc="-3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</a:t>
            </a:r>
            <a:r>
              <a:rPr lang="sk-SK" spc="-3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reklamným</a:t>
            </a:r>
            <a:r>
              <a:rPr lang="sk-SK" spc="-3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textom.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13. Pomôžte,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ak</a:t>
            </a:r>
            <a:r>
              <a:rPr lang="sk-SK" spc="-10" dirty="0" smtClean="0">
                <a:latin typeface="Arial"/>
                <a:cs typeface="Arial"/>
              </a:rPr>
              <a:t> viete.</a:t>
            </a:r>
            <a:endParaRPr lang="sk-SK" dirty="0" smtClean="0">
              <a:latin typeface="Arial"/>
              <a:cs typeface="Arial"/>
            </a:endParaRPr>
          </a:p>
          <a:p>
            <a:pPr marL="12065" algn="l">
              <a:lnSpc>
                <a:spcPct val="100000"/>
              </a:lnSpc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dirty="0" smtClean="0">
                <a:latin typeface="Arial"/>
                <a:cs typeface="Arial"/>
              </a:rPr>
              <a:t>14. V</a:t>
            </a:r>
            <a:r>
              <a:rPr lang="sk-SK" spc="-2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diskusnej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skupine</a:t>
            </a:r>
            <a:r>
              <a:rPr lang="sk-SK" spc="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platí</a:t>
            </a:r>
            <a:r>
              <a:rPr lang="sk-SK" spc="-5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zásada:</a:t>
            </a:r>
            <a:endParaRPr lang="sk-SK" dirty="0" smtClean="0">
              <a:latin typeface="Arial"/>
              <a:cs typeface="Arial"/>
            </a:endParaRPr>
          </a:p>
          <a:p>
            <a:pPr marL="299085" algn="l">
              <a:lnSpc>
                <a:spcPct val="100000"/>
              </a:lnSpc>
              <a:spcBef>
                <a:spcPts val="5"/>
              </a:spcBef>
            </a:pPr>
            <a:r>
              <a:rPr lang="sk-SK" dirty="0" smtClean="0">
                <a:latin typeface="Arial"/>
                <a:cs typeface="Arial"/>
              </a:rPr>
              <a:t>„Najprv</a:t>
            </a:r>
            <a:r>
              <a:rPr lang="sk-SK" spc="-30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počúvaj,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až</a:t>
            </a:r>
            <a:r>
              <a:rPr lang="sk-SK" spc="-15" dirty="0" smtClean="0">
                <a:latin typeface="Arial"/>
                <a:cs typeface="Arial"/>
              </a:rPr>
              <a:t> </a:t>
            </a:r>
            <a:r>
              <a:rPr lang="sk-SK" dirty="0" smtClean="0">
                <a:latin typeface="Arial"/>
                <a:cs typeface="Arial"/>
              </a:rPr>
              <a:t>potom</a:t>
            </a:r>
            <a:r>
              <a:rPr lang="sk-SK" spc="-20" dirty="0" smtClean="0">
                <a:latin typeface="Arial"/>
                <a:cs typeface="Arial"/>
              </a:rPr>
              <a:t> </a:t>
            </a:r>
            <a:r>
              <a:rPr lang="sk-SK" spc="-10" dirty="0" smtClean="0">
                <a:latin typeface="Arial"/>
                <a:cs typeface="Arial"/>
              </a:rPr>
              <a:t>píš.“</a:t>
            </a: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395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32" y="3860291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>
                <a:moveTo>
                  <a:pt x="0" y="0"/>
                </a:moveTo>
                <a:lnTo>
                  <a:pt x="7560818" y="0"/>
                </a:lnTo>
              </a:path>
            </a:pathLst>
          </a:custGeom>
          <a:ln w="9144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576" y="790447"/>
            <a:ext cx="6964045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Úloha:</a:t>
            </a:r>
            <a:endParaRPr sz="24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oboznámte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témou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Netiketa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správanie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sa</a:t>
            </a:r>
            <a:r>
              <a:rPr sz="2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na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sociálnych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sieťach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1628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0"/>
              <a:ext cx="8001000" cy="68580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78764" y="611276"/>
            <a:ext cx="7828915" cy="5546090"/>
            <a:chOff x="678764" y="611276"/>
            <a:chExt cx="7828915" cy="55460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015" y="5615939"/>
              <a:ext cx="7386828" cy="5410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967" y="963168"/>
              <a:ext cx="7386828" cy="50398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0600" y="1016508"/>
              <a:ext cx="7179945" cy="4832985"/>
            </a:xfrm>
            <a:custGeom>
              <a:avLst/>
              <a:gdLst/>
              <a:ahLst/>
              <a:cxnLst/>
              <a:rect l="l" t="t" r="r" b="b"/>
              <a:pathLst>
                <a:path w="7179945" h="4832985">
                  <a:moveTo>
                    <a:pt x="7179564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7179564" y="4832604"/>
                  </a:lnTo>
                  <a:lnTo>
                    <a:pt x="7179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67" y="957072"/>
              <a:ext cx="7386828" cy="5038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1010411"/>
              <a:ext cx="7179564" cy="4831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764" y="611276"/>
              <a:ext cx="749325" cy="749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0622" y="664883"/>
              <a:ext cx="736536" cy="73653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78509" y="1293113"/>
            <a:ext cx="7129780" cy="426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78105" indent="-457834">
              <a:lnSpc>
                <a:spcPct val="100000"/>
              </a:lnSpc>
              <a:spcBef>
                <a:spcPts val="105"/>
              </a:spcBef>
              <a:buClr>
                <a:srgbClr val="6F2F9F"/>
              </a:buClr>
              <a:buFont typeface="Wingdings"/>
              <a:buChar char=""/>
              <a:tabLst>
                <a:tab pos="469265" algn="l"/>
                <a:tab pos="470534" algn="l"/>
              </a:tabLst>
            </a:pPr>
            <a:r>
              <a:rPr sz="2300" dirty="0">
                <a:latin typeface="Arial"/>
                <a:cs typeface="Arial"/>
              </a:rPr>
              <a:t>Stať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užívateľom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internetu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je</a:t>
            </a:r>
            <a:r>
              <a:rPr sz="2300" spc="-10" dirty="0">
                <a:latin typeface="Arial"/>
                <a:cs typeface="Arial"/>
              </a:rPr>
              <a:t> privilégium, </a:t>
            </a:r>
            <a:r>
              <a:rPr sz="2300" dirty="0">
                <a:latin typeface="Arial"/>
                <a:cs typeface="Arial"/>
              </a:rPr>
              <a:t>znamená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však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nielen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výhody,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aj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určité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záväzky.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265" algn="l"/>
                <a:tab pos="470534" algn="l"/>
                <a:tab pos="1586865" algn="l"/>
              </a:tabLst>
            </a:pPr>
            <a:r>
              <a:rPr sz="2300" b="1" i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Etiketa</a:t>
            </a:r>
            <a:r>
              <a:rPr sz="2300" b="1" i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2300" dirty="0">
                <a:latin typeface="Arial"/>
                <a:cs typeface="Arial"/>
              </a:rPr>
              <a:t>-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súbor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pravidiel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spoločenského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správania.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6F2F9F"/>
              </a:buClr>
              <a:buFont typeface="Wingdings"/>
              <a:buChar char=""/>
              <a:tabLst>
                <a:tab pos="469265" algn="l"/>
                <a:tab pos="470534" algn="l"/>
                <a:tab pos="5073015" algn="l"/>
              </a:tabLst>
            </a:pPr>
            <a:r>
              <a:rPr sz="2300" dirty="0">
                <a:latin typeface="Arial"/>
                <a:cs typeface="Arial"/>
              </a:rPr>
              <a:t>Etické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pravidlá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oblasti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internetu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-</a:t>
            </a:r>
            <a:r>
              <a:rPr sz="2300" dirty="0">
                <a:latin typeface="Arial"/>
                <a:cs typeface="Arial"/>
              </a:rPr>
              <a:t>	</a:t>
            </a:r>
            <a:r>
              <a:rPr sz="23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netiketa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(z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netiquette</a:t>
            </a:r>
            <a:r>
              <a:rPr sz="2200" dirty="0">
                <a:latin typeface="Arial"/>
                <a:cs typeface="Arial"/>
              </a:rPr>
              <a:t>),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pojem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vznikol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poslovenčením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skrátením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slov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network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(sieť)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etiquette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(etiketa).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265" algn="l"/>
                <a:tab pos="470534" algn="l"/>
              </a:tabLst>
            </a:pP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Netiketa</a:t>
            </a:r>
            <a:r>
              <a:rPr sz="2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teda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akýsi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internetový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kódex,</a:t>
            </a:r>
            <a:endParaRPr sz="2400" dirty="0">
              <a:latin typeface="Arial"/>
              <a:cs typeface="Arial"/>
            </a:endParaRPr>
          </a:p>
          <a:p>
            <a:pPr marL="469900" marR="378460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latin typeface="Arial"/>
                <a:cs typeface="Arial"/>
              </a:rPr>
              <a:t>pravidlá,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rady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zásady,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ako</a:t>
            </a:r>
            <a:r>
              <a:rPr sz="2400" b="1" i="1" spc="-3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by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sme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sa</a:t>
            </a:r>
            <a:r>
              <a:rPr sz="2400" b="1" i="1" spc="-5" dirty="0">
                <a:latin typeface="Arial"/>
                <a:cs typeface="Arial"/>
              </a:rPr>
              <a:t> </a:t>
            </a:r>
            <a:r>
              <a:rPr sz="2400" b="1" i="1" spc="-20" dirty="0">
                <a:latin typeface="Arial"/>
                <a:cs typeface="Arial"/>
              </a:rPr>
              <a:t>mali </a:t>
            </a:r>
            <a:r>
              <a:rPr sz="2400" b="1" i="1" dirty="0">
                <a:latin typeface="Arial"/>
                <a:cs typeface="Arial"/>
              </a:rPr>
              <a:t>správať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v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internetovej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komunikácii</a:t>
            </a:r>
            <a:r>
              <a:rPr sz="2300" spc="-10" dirty="0"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1628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0"/>
              <a:ext cx="8001000" cy="68580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78764" y="611276"/>
            <a:ext cx="7828915" cy="5546090"/>
            <a:chOff x="678764" y="611276"/>
            <a:chExt cx="7828915" cy="55460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015" y="5615939"/>
              <a:ext cx="7386828" cy="5410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967" y="963168"/>
              <a:ext cx="7386828" cy="50398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0600" y="1016508"/>
              <a:ext cx="7179945" cy="4832985"/>
            </a:xfrm>
            <a:custGeom>
              <a:avLst/>
              <a:gdLst/>
              <a:ahLst/>
              <a:cxnLst/>
              <a:rect l="l" t="t" r="r" b="b"/>
              <a:pathLst>
                <a:path w="7179945" h="4832985">
                  <a:moveTo>
                    <a:pt x="7179564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7179564" y="4832604"/>
                  </a:lnTo>
                  <a:lnTo>
                    <a:pt x="7179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67" y="957072"/>
              <a:ext cx="7386828" cy="5038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1010411"/>
              <a:ext cx="7179564" cy="4831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764" y="611276"/>
              <a:ext cx="749325" cy="749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0622" y="664883"/>
              <a:ext cx="736536" cy="73653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52752" y="3217875"/>
            <a:ext cx="638365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Netiketa</a:t>
            </a:r>
            <a:endParaRPr sz="3200" dirty="0">
              <a:latin typeface="Arial"/>
              <a:cs typeface="Arial"/>
            </a:endParaRPr>
          </a:p>
          <a:p>
            <a:pPr marL="113030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je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súhrn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pravidiel,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ktorých</a:t>
            </a:r>
            <a:endParaRPr sz="3200" dirty="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dodržiavaním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si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udržíme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status </a:t>
            </a:r>
            <a:r>
              <a:rPr sz="3200" b="1" dirty="0">
                <a:latin typeface="Arial"/>
                <a:cs typeface="Arial"/>
              </a:rPr>
              <a:t>slušného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človeka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vystupujúceho online.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65120" y="851916"/>
            <a:ext cx="3554095" cy="2682240"/>
            <a:chOff x="2865120" y="851916"/>
            <a:chExt cx="3554095" cy="268224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5120" y="851916"/>
              <a:ext cx="3553967" cy="26822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0192" y="1046988"/>
              <a:ext cx="2965704" cy="20939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983" y="182397"/>
            <a:ext cx="8314055" cy="6426200"/>
            <a:chOff x="452983" y="182397"/>
            <a:chExt cx="8314055" cy="642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8527" y="932687"/>
              <a:ext cx="2846831" cy="2400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1124711"/>
              <a:ext cx="2462783" cy="20162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24255" y="1029461"/>
            <a:ext cx="491553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354965" algn="l"/>
                <a:tab pos="356235" algn="l"/>
              </a:tabLst>
            </a:pPr>
            <a:r>
              <a:rPr lang="sk-SK" sz="2400" dirty="0" smtClean="0">
                <a:latin typeface="Arial"/>
                <a:cs typeface="Arial"/>
              </a:rPr>
              <a:t>1. </a:t>
            </a:r>
            <a:r>
              <a:rPr sz="2400" u="sng" dirty="0" err="1" smtClean="0">
                <a:latin typeface="Arial"/>
                <a:cs typeface="Arial"/>
              </a:rPr>
              <a:t>Nikdy</a:t>
            </a:r>
            <a:r>
              <a:rPr sz="2400" u="sng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nezabúdajte,</a:t>
            </a:r>
            <a:r>
              <a:rPr sz="2400" u="sng" spc="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že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na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druhom </a:t>
            </a:r>
            <a:r>
              <a:rPr sz="2400" u="sng" dirty="0">
                <a:latin typeface="Arial"/>
                <a:cs typeface="Arial"/>
              </a:rPr>
              <a:t>konci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sú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ľudia</a:t>
            </a:r>
            <a:r>
              <a:rPr sz="2400" u="sng" spc="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a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nie</a:t>
            </a:r>
            <a:r>
              <a:rPr sz="2400" u="sng" spc="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počítač.</a:t>
            </a:r>
            <a:endParaRPr sz="2400" u="sng" dirty="0">
              <a:latin typeface="Arial"/>
              <a:cs typeface="Arial"/>
            </a:endParaRPr>
          </a:p>
          <a:p>
            <a:pPr marL="355600" marR="57785" algn="ctr">
              <a:lnSpc>
                <a:spcPct val="98800"/>
              </a:lnSpc>
              <a:spcBef>
                <a:spcPts val="35"/>
              </a:spcBef>
            </a:pPr>
            <a:r>
              <a:rPr sz="2400" spc="-12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anonymne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napíšeme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stroju </a:t>
            </a:r>
            <a:r>
              <a:rPr sz="2400" dirty="0">
                <a:latin typeface="Arial"/>
                <a:cs typeface="Arial"/>
              </a:rPr>
              <a:t>by sme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možno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nikdy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nepovedali </a:t>
            </a:r>
            <a:r>
              <a:rPr sz="2400" dirty="0">
                <a:latin typeface="Arial"/>
                <a:cs typeface="Arial"/>
              </a:rPr>
              <a:t>dotyčnému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20" dirty="0">
                <a:latin typeface="Arial"/>
                <a:cs typeface="Arial"/>
              </a:rPr>
              <a:t>očí.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Arial"/>
              <a:cs typeface="Arial"/>
            </a:endParaRPr>
          </a:p>
          <a:p>
            <a:pPr marL="12065" marR="231140" algn="ctr">
              <a:lnSpc>
                <a:spcPct val="100000"/>
              </a:lnSpc>
              <a:buClr>
                <a:srgbClr val="6F2F9F"/>
              </a:buClr>
              <a:buSzPct val="118750"/>
              <a:tabLst>
                <a:tab pos="354965" algn="l"/>
                <a:tab pos="356235" algn="l"/>
              </a:tabLst>
            </a:pPr>
            <a:r>
              <a:rPr lang="sk-SK" sz="2400" dirty="0" smtClean="0">
                <a:latin typeface="Arial"/>
                <a:cs typeface="Arial"/>
              </a:rPr>
              <a:t>2. </a:t>
            </a:r>
            <a:r>
              <a:rPr sz="2400" u="sng" dirty="0" smtClean="0">
                <a:latin typeface="Arial"/>
                <a:cs typeface="Arial"/>
              </a:rPr>
              <a:t>Dodržiavajte</a:t>
            </a:r>
            <a:r>
              <a:rPr sz="2400" u="sng" spc="-2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všetky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pravidlá </a:t>
            </a:r>
            <a:r>
              <a:rPr sz="2400" u="sng" dirty="0">
                <a:latin typeface="Arial"/>
                <a:cs typeface="Arial"/>
              </a:rPr>
              <a:t>slušnosti z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normálneho</a:t>
            </a:r>
            <a:r>
              <a:rPr sz="2400" u="sng" spc="10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života. </a:t>
            </a:r>
            <a:endParaRPr lang="sk-SK" sz="2400" u="sng" spc="-10" dirty="0" smtClean="0">
              <a:latin typeface="Arial"/>
              <a:cs typeface="Arial"/>
            </a:endParaRPr>
          </a:p>
          <a:p>
            <a:pPr marL="12065" marR="231140" algn="ctr">
              <a:lnSpc>
                <a:spcPct val="100000"/>
              </a:lnSpc>
              <a:buClr>
                <a:srgbClr val="6F2F9F"/>
              </a:buClr>
              <a:buSzPct val="118750"/>
              <a:tabLst>
                <a:tab pos="354965" algn="l"/>
                <a:tab pos="356235" algn="l"/>
              </a:tabLst>
            </a:pPr>
            <a:r>
              <a:rPr sz="2400" dirty="0" err="1" smtClean="0">
                <a:latin typeface="Arial"/>
                <a:cs typeface="Arial"/>
              </a:rPr>
              <a:t>Čo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zlé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bežnom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živote, </a:t>
            </a:r>
            <a:r>
              <a:rPr sz="2400" spc="-20" dirty="0">
                <a:latin typeface="Arial"/>
                <a:cs typeface="Arial"/>
              </a:rPr>
              <a:t>bude </a:t>
            </a:r>
            <a:r>
              <a:rPr sz="2400" dirty="0">
                <a:latin typeface="Arial"/>
                <a:cs typeface="Arial"/>
              </a:rPr>
              <a:t>určite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nevhodné aj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internete.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6448" y="4988052"/>
            <a:ext cx="8071484" cy="1682750"/>
            <a:chOff x="536448" y="4988052"/>
            <a:chExt cx="8071484" cy="16827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4988052"/>
              <a:ext cx="8071104" cy="16824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5073396"/>
              <a:ext cx="3573779" cy="254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678" y="5087620"/>
              <a:ext cx="3537000" cy="21767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8540" y="5292597"/>
            <a:ext cx="72866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Článok</a:t>
            </a:r>
            <a:r>
              <a:rPr sz="20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19: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Každý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človek</a:t>
            </a:r>
            <a:r>
              <a:rPr sz="20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má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právo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povedať,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čo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</a:t>
            </a:r>
            <a:r>
              <a:rPr sz="20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myslí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má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právo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poskytovať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získavať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informácie.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67" y="965149"/>
            <a:ext cx="7026909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6621" marR="619125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2624455" algn="l"/>
                <a:tab pos="2625090" algn="l"/>
              </a:tabLst>
            </a:pPr>
            <a:r>
              <a:rPr lang="sk-SK" sz="2400" dirty="0" smtClean="0">
                <a:latin typeface="Arial"/>
                <a:cs typeface="Arial"/>
              </a:rPr>
              <a:t>3. </a:t>
            </a:r>
            <a:r>
              <a:rPr sz="2400" u="sng" dirty="0" err="1" smtClean="0">
                <a:latin typeface="Arial"/>
                <a:cs typeface="Arial"/>
              </a:rPr>
              <a:t>Odpúšťajme</a:t>
            </a:r>
            <a:r>
              <a:rPr sz="2400" u="sng" spc="-3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druhým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chyby. </a:t>
            </a:r>
            <a:r>
              <a:rPr sz="2400" dirty="0">
                <a:latin typeface="Arial"/>
                <a:cs typeface="Arial"/>
              </a:rPr>
              <a:t>Aj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niekedy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začínali. </a:t>
            </a:r>
            <a:r>
              <a:rPr sz="2400" dirty="0">
                <a:latin typeface="Arial"/>
                <a:cs typeface="Arial"/>
              </a:rPr>
              <a:t>Nemusíme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hneď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reagovať </a:t>
            </a:r>
            <a:r>
              <a:rPr sz="2400" dirty="0">
                <a:latin typeface="Arial"/>
                <a:cs typeface="Arial"/>
              </a:rPr>
              <a:t>výsmešne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alebo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zlosťou.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buClr>
                <a:srgbClr val="6F2F9F"/>
              </a:buClr>
              <a:buSzPct val="118750"/>
              <a:tabLst>
                <a:tab pos="355600" algn="l"/>
                <a:tab pos="356235" algn="l"/>
              </a:tabLst>
            </a:pPr>
            <a:r>
              <a:rPr lang="sk-SK" sz="2400" dirty="0" smtClean="0">
                <a:latin typeface="Arial"/>
                <a:cs typeface="Arial"/>
              </a:rPr>
              <a:t>4. </a:t>
            </a:r>
            <a:r>
              <a:rPr sz="2400" u="sng" dirty="0" err="1" smtClean="0">
                <a:latin typeface="Arial"/>
                <a:cs typeface="Arial"/>
              </a:rPr>
              <a:t>Nebuďte</a:t>
            </a:r>
            <a:r>
              <a:rPr sz="2400" u="sng" spc="-1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grobianom</a:t>
            </a:r>
            <a:r>
              <a:rPr sz="2400" dirty="0">
                <a:latin typeface="Arial"/>
                <a:cs typeface="Arial"/>
              </a:rPr>
              <a:t>!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Aj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keď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píšeme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bez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diakritiky </a:t>
            </a:r>
            <a:r>
              <a:rPr sz="2400" dirty="0">
                <a:latin typeface="Arial"/>
                <a:cs typeface="Arial"/>
              </a:rPr>
              <a:t>(bez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dĺžňov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mäkčeňov)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snažme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správny </a:t>
            </a:r>
            <a:r>
              <a:rPr sz="2400" dirty="0">
                <a:latin typeface="Arial"/>
                <a:cs typeface="Arial"/>
              </a:rPr>
              <a:t>pravopis.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Publikovať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nepravdivé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informácie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alebo </a:t>
            </a:r>
            <a:r>
              <a:rPr sz="2400" dirty="0">
                <a:latin typeface="Arial"/>
                <a:cs typeface="Arial"/>
              </a:rPr>
              <a:t>niekoho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ohovárať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tiež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vhodné.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91" y="547116"/>
            <a:ext cx="1874520" cy="264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350" y="1324102"/>
            <a:ext cx="7083425" cy="298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354965" algn="l"/>
                <a:tab pos="355600" algn="l"/>
              </a:tabLst>
            </a:pPr>
            <a:r>
              <a:rPr lang="sk-SK" sz="2400" dirty="0" smtClean="0">
                <a:latin typeface="Arial"/>
                <a:cs typeface="Arial"/>
              </a:rPr>
              <a:t>5. </a:t>
            </a:r>
            <a:r>
              <a:rPr sz="2400" u="sng" dirty="0" err="1" smtClean="0">
                <a:latin typeface="Arial"/>
                <a:cs typeface="Arial"/>
              </a:rPr>
              <a:t>Zistite</a:t>
            </a:r>
            <a:r>
              <a:rPr sz="2400" u="sng" spc="-2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si,</a:t>
            </a:r>
            <a:r>
              <a:rPr sz="2400" u="sng" spc="-2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kde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sa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nachádzate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Cez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totiž </a:t>
            </a:r>
            <a:r>
              <a:rPr sz="2400" dirty="0">
                <a:latin typeface="Arial"/>
                <a:cs typeface="Arial"/>
              </a:rPr>
              <a:t>komunikujete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ľuďmi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celého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sveta.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 </a:t>
            </a:r>
            <a:r>
              <a:rPr sz="2400" dirty="0">
                <a:latin typeface="Arial"/>
                <a:cs typeface="Arial"/>
              </a:rPr>
              <a:t>jednej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skupine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internete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dovolené,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iná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môže </a:t>
            </a:r>
            <a:r>
              <a:rPr sz="2400" dirty="0">
                <a:latin typeface="Arial"/>
                <a:cs typeface="Arial"/>
              </a:rPr>
              <a:t>považovať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za</a:t>
            </a:r>
            <a:r>
              <a:rPr sz="2400" spc="-10" dirty="0">
                <a:latin typeface="Arial"/>
                <a:cs typeface="Arial"/>
              </a:rPr>
              <a:t> neprípustné.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F2F9F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12065" marR="243840" algn="ctr">
              <a:lnSpc>
                <a:spcPct val="100000"/>
              </a:lnSpc>
              <a:buClr>
                <a:srgbClr val="6F2F9F"/>
              </a:buClr>
              <a:buSzPct val="118750"/>
              <a:tabLst>
                <a:tab pos="354965" algn="l"/>
                <a:tab pos="355600" algn="l"/>
              </a:tabLst>
            </a:pPr>
            <a:r>
              <a:rPr lang="sk-SK" sz="2400" dirty="0" smtClean="0">
                <a:latin typeface="Arial"/>
                <a:cs typeface="Arial"/>
              </a:rPr>
              <a:t>6. </a:t>
            </a:r>
            <a:r>
              <a:rPr sz="2400" u="sng" dirty="0" err="1" smtClean="0">
                <a:latin typeface="Arial"/>
                <a:cs typeface="Arial"/>
              </a:rPr>
              <a:t>Politika</a:t>
            </a:r>
            <a:r>
              <a:rPr sz="2400" u="sng" dirty="0">
                <a:latin typeface="Arial"/>
                <a:cs typeface="Arial"/>
              </a:rPr>
              <a:t>,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náboženstvo a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iné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rozporuplné</a:t>
            </a:r>
            <a:r>
              <a:rPr sz="2400" u="sng" spc="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témy</a:t>
            </a:r>
            <a:r>
              <a:rPr sz="2400" u="sng" spc="-25" dirty="0">
                <a:latin typeface="Arial"/>
                <a:cs typeface="Arial"/>
              </a:rPr>
              <a:t> by </a:t>
            </a:r>
            <a:r>
              <a:rPr sz="2400" u="sng" dirty="0">
                <a:latin typeface="Arial"/>
                <a:cs typeface="Arial"/>
              </a:rPr>
              <a:t>mali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byť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diskutované s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maximálnou </a:t>
            </a:r>
            <a:r>
              <a:rPr sz="2400" u="sng" dirty="0">
                <a:latin typeface="Arial"/>
                <a:cs typeface="Arial"/>
              </a:rPr>
              <a:t>ohľaduplnosťou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a</a:t>
            </a:r>
            <a:r>
              <a:rPr sz="2400" u="sng" spc="-40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taktom.</a:t>
            </a:r>
            <a:endParaRPr sz="2400" u="sng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448" y="4960620"/>
            <a:ext cx="8071484" cy="1684020"/>
            <a:chOff x="536448" y="4960620"/>
            <a:chExt cx="8071484" cy="1684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4960620"/>
              <a:ext cx="8071104" cy="1684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5045964"/>
              <a:ext cx="3573779" cy="254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78" y="5060569"/>
              <a:ext cx="3537000" cy="2176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8540" y="5265547"/>
            <a:ext cx="6838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Článok</a:t>
            </a:r>
            <a:r>
              <a:rPr sz="20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18: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Každý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má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právo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slobodu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myslenia,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svedomia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náboženstva.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834241"/>
            <a:ext cx="67976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354965" algn="l"/>
                <a:tab pos="355600" algn="l"/>
              </a:tabLst>
            </a:pPr>
            <a:r>
              <a:rPr lang="sk-SK" sz="2400" dirty="0" smtClean="0">
                <a:latin typeface="Arial"/>
                <a:cs typeface="Arial"/>
              </a:rPr>
              <a:t>7. </a:t>
            </a:r>
            <a:r>
              <a:rPr sz="2400" u="sng" dirty="0" err="1" smtClean="0">
                <a:latin typeface="Arial"/>
                <a:cs typeface="Arial"/>
              </a:rPr>
              <a:t>Nevydávajme</a:t>
            </a:r>
            <a:r>
              <a:rPr sz="2400" u="sng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za</a:t>
            </a:r>
            <a:r>
              <a:rPr sz="2400" u="sng" spc="-3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svoje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prácu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niekoho </a:t>
            </a:r>
            <a:r>
              <a:rPr sz="2400" u="sng" spc="-10" dirty="0">
                <a:latin typeface="Arial"/>
                <a:cs typeface="Arial"/>
              </a:rPr>
              <a:t>iného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4965" marR="508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Obrázky,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texty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rôzne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súbory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internetu </a:t>
            </a:r>
            <a:r>
              <a:rPr sz="2400" dirty="0">
                <a:latin typeface="Arial"/>
                <a:cs typeface="Arial"/>
              </a:rPr>
              <a:t>dajú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ľahko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stiahnuť.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Akoby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vám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páčilo, </a:t>
            </a:r>
            <a:r>
              <a:rPr sz="2400" spc="-20" dirty="0">
                <a:latin typeface="Arial"/>
                <a:cs typeface="Arial"/>
              </a:rPr>
              <a:t>keby </a:t>
            </a:r>
            <a:r>
              <a:rPr sz="2400" dirty="0">
                <a:latin typeface="Arial"/>
                <a:cs typeface="Arial"/>
              </a:rPr>
              <a:t>niekto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iný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vydával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vaše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dielo 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svoje?</a:t>
            </a:r>
            <a:endParaRPr sz="2400" dirty="0">
              <a:latin typeface="Arial"/>
              <a:cs typeface="Arial"/>
            </a:endParaRPr>
          </a:p>
          <a:p>
            <a:pPr marL="12065" marR="81915" algn="ctr">
              <a:lnSpc>
                <a:spcPct val="100000"/>
              </a:lnSpc>
              <a:buClr>
                <a:srgbClr val="6F2F9F"/>
              </a:buClr>
              <a:buSzPct val="118750"/>
              <a:tabLst>
                <a:tab pos="354965" algn="l"/>
                <a:tab pos="355600" algn="l"/>
              </a:tabLst>
            </a:pPr>
            <a:r>
              <a:rPr lang="sk-SK" sz="2400" dirty="0" smtClean="0">
                <a:latin typeface="Arial"/>
                <a:cs typeface="Arial"/>
              </a:rPr>
              <a:t>8. </a:t>
            </a:r>
            <a:r>
              <a:rPr sz="2400" u="sng" dirty="0" err="1" smtClean="0">
                <a:latin typeface="Arial"/>
                <a:cs typeface="Arial"/>
              </a:rPr>
              <a:t>Rešpektujte</a:t>
            </a:r>
            <a:r>
              <a:rPr sz="2400" u="sng" spc="-2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autorské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práva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iných.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Nepublikujte </a:t>
            </a:r>
            <a:r>
              <a:rPr sz="2400" dirty="0">
                <a:latin typeface="Arial"/>
                <a:cs typeface="Arial"/>
              </a:rPr>
              <a:t>cudzí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text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pod svojim menom,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vždy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uvádzajte </a:t>
            </a:r>
            <a:r>
              <a:rPr sz="2400" dirty="0">
                <a:latin typeface="Arial"/>
                <a:cs typeface="Arial"/>
              </a:rPr>
              <a:t>meno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pravého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autora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zdroj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odkiaľ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text </a:t>
            </a:r>
            <a:r>
              <a:rPr sz="2400" spc="-10" dirty="0">
                <a:latin typeface="Arial"/>
                <a:cs typeface="Arial"/>
              </a:rPr>
              <a:t>prevzatý.</a:t>
            </a:r>
            <a:endParaRPr sz="2400" dirty="0">
              <a:latin typeface="Arial"/>
              <a:cs typeface="Arial"/>
            </a:endParaRPr>
          </a:p>
          <a:p>
            <a:pPr marL="12065" marR="1198880" algn="ctr">
              <a:lnSpc>
                <a:spcPts val="2870"/>
              </a:lnSpc>
              <a:spcBef>
                <a:spcPts val="110"/>
              </a:spcBef>
              <a:buClr>
                <a:srgbClr val="6F2F9F"/>
              </a:buClr>
              <a:buSzPct val="118750"/>
              <a:tabLst>
                <a:tab pos="354965" algn="l"/>
                <a:tab pos="355600" algn="l"/>
              </a:tabLst>
            </a:pPr>
            <a:r>
              <a:rPr lang="sk-SK" sz="2400" dirty="0" smtClean="0">
                <a:latin typeface="Arial"/>
                <a:cs typeface="Arial"/>
              </a:rPr>
              <a:t>9. </a:t>
            </a:r>
            <a:r>
              <a:rPr sz="2400" u="sng" dirty="0" err="1" smtClean="0">
                <a:latin typeface="Arial"/>
                <a:cs typeface="Arial"/>
              </a:rPr>
              <a:t>Ak</a:t>
            </a:r>
            <a:r>
              <a:rPr sz="2400" u="sng" spc="-2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využijeme</a:t>
            </a:r>
            <a:r>
              <a:rPr sz="2400" u="sng" spc="-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prácu iných, mali by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spc="-25" dirty="0">
                <a:latin typeface="Arial"/>
                <a:cs typeface="Arial"/>
              </a:rPr>
              <a:t>sme </a:t>
            </a:r>
            <a:r>
              <a:rPr sz="2400" u="sng" dirty="0">
                <a:latin typeface="Arial"/>
                <a:cs typeface="Arial"/>
              </a:rPr>
              <a:t>spomenúť ich </a:t>
            </a:r>
            <a:r>
              <a:rPr sz="2400" u="sng" spc="-10" dirty="0">
                <a:latin typeface="Arial"/>
                <a:cs typeface="Arial"/>
              </a:rPr>
              <a:t>autorstvo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448" y="4988052"/>
            <a:ext cx="8071484" cy="1682750"/>
            <a:chOff x="536448" y="4988052"/>
            <a:chExt cx="8071484" cy="1682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4988052"/>
              <a:ext cx="8071104" cy="1682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5073396"/>
              <a:ext cx="3573779" cy="254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78" y="5087620"/>
              <a:ext cx="3537000" cy="2176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8540" y="5292597"/>
            <a:ext cx="71793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Článok</a:t>
            </a:r>
            <a:r>
              <a:rPr sz="20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8: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Každý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má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právo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právnu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ochranu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prípade,</a:t>
            </a:r>
            <a:r>
              <a:rPr sz="20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ak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jeho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práva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neboli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rešpektované.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5" y="979931"/>
            <a:ext cx="1371600" cy="13700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6576" y="667892"/>
            <a:ext cx="7236459" cy="377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3956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1621790" algn="l"/>
                <a:tab pos="1622425" algn="l"/>
              </a:tabLst>
            </a:pPr>
            <a:r>
              <a:rPr lang="sk-SK" sz="2400" dirty="0" smtClean="0">
                <a:latin typeface="Arial"/>
                <a:cs typeface="Arial"/>
              </a:rPr>
              <a:t>10. </a:t>
            </a:r>
            <a:r>
              <a:rPr sz="2400" u="sng" dirty="0" err="1" smtClean="0">
                <a:latin typeface="Arial"/>
                <a:cs typeface="Arial"/>
              </a:rPr>
              <a:t>Rešpektujme</a:t>
            </a:r>
            <a:r>
              <a:rPr sz="2400" u="sng" spc="5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súkromie</a:t>
            </a:r>
            <a:r>
              <a:rPr sz="2400" u="sng" spc="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iných.</a:t>
            </a:r>
            <a:endParaRPr sz="2400" u="sng" dirty="0">
              <a:latin typeface="Arial"/>
              <a:cs typeface="Arial"/>
            </a:endParaRPr>
          </a:p>
          <a:p>
            <a:pPr marL="162179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Omylom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vám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prišla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správa,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ktorá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vám</a:t>
            </a:r>
            <a:endParaRPr sz="2400" dirty="0">
              <a:latin typeface="Arial"/>
              <a:cs typeface="Arial"/>
            </a:endParaRPr>
          </a:p>
          <a:p>
            <a:pPr marL="162179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nepatrí?</a:t>
            </a:r>
            <a:endParaRPr sz="2400" dirty="0">
              <a:latin typeface="Arial"/>
              <a:cs typeface="Arial"/>
            </a:endParaRPr>
          </a:p>
          <a:p>
            <a:pPr marL="1621790" marR="5784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Správajme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chceli, </a:t>
            </a:r>
            <a:r>
              <a:rPr sz="2400" dirty="0">
                <a:latin typeface="Arial"/>
                <a:cs typeface="Arial"/>
              </a:rPr>
              <a:t>keby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niekto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iný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našiel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našu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poštu…</a:t>
            </a:r>
            <a:endParaRPr sz="24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40"/>
              </a:spcBef>
              <a:buClr>
                <a:srgbClr val="6F2F9F"/>
              </a:buClr>
              <a:buSzPct val="118750"/>
              <a:tabLst>
                <a:tab pos="299085" algn="l"/>
                <a:tab pos="299720" algn="l"/>
              </a:tabLst>
            </a:pPr>
            <a:r>
              <a:rPr lang="sk-SK" sz="2400" dirty="0" smtClean="0">
                <a:latin typeface="Arial"/>
                <a:cs typeface="Arial"/>
              </a:rPr>
              <a:t>11. </a:t>
            </a:r>
            <a:r>
              <a:rPr sz="2400" u="sng" dirty="0" err="1" smtClean="0">
                <a:latin typeface="Arial"/>
                <a:cs typeface="Arial"/>
              </a:rPr>
              <a:t>Nešírte</a:t>
            </a:r>
            <a:r>
              <a:rPr sz="2400" u="sng" spc="-30" dirty="0" smtClean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reťazové listy</a:t>
            </a:r>
            <a:r>
              <a:rPr sz="2400" u="sng" spc="-1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a</a:t>
            </a:r>
            <a:r>
              <a:rPr sz="2400" u="sng" spc="-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poplašné</a:t>
            </a:r>
            <a:r>
              <a:rPr sz="2400" u="sng" spc="1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správy </a:t>
            </a:r>
            <a:r>
              <a:rPr sz="2400" spc="-20" dirty="0">
                <a:latin typeface="Arial"/>
                <a:cs typeface="Arial"/>
              </a:rPr>
              <a:t>HOAX,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takýmto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správaním spomaľujete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internet.</a:t>
            </a:r>
            <a:endParaRPr sz="2400" dirty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  <a:buClr>
                <a:srgbClr val="6F2F9F"/>
              </a:buClr>
              <a:buSzPct val="118750"/>
              <a:tabLst>
                <a:tab pos="299085" algn="l"/>
                <a:tab pos="299720" algn="l"/>
              </a:tabLst>
            </a:pPr>
            <a:r>
              <a:rPr lang="sk-SK" sz="2400" dirty="0" smtClean="0">
                <a:latin typeface="Arial"/>
                <a:cs typeface="Arial"/>
              </a:rPr>
              <a:t>12. </a:t>
            </a:r>
            <a:r>
              <a:rPr sz="2400" u="sng" dirty="0" err="1" smtClean="0">
                <a:latin typeface="Arial"/>
                <a:cs typeface="Arial"/>
              </a:rPr>
              <a:t>Nerozosielajte</a:t>
            </a:r>
            <a:r>
              <a:rPr sz="2400" u="sng" dirty="0" smtClean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SPAM</a:t>
            </a:r>
            <a:r>
              <a:rPr sz="2400" u="sng" spc="-3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-</a:t>
            </a:r>
            <a:r>
              <a:rPr sz="2400" u="sng" spc="-4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správy</a:t>
            </a:r>
            <a:r>
              <a:rPr sz="2400" u="sng" spc="-3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s</a:t>
            </a:r>
            <a:r>
              <a:rPr sz="2400" u="sng" spc="-35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reklamným</a:t>
            </a:r>
            <a:r>
              <a:rPr sz="2400" u="sng" spc="-35" dirty="0">
                <a:latin typeface="Arial"/>
                <a:cs typeface="Arial"/>
              </a:rPr>
              <a:t> </a:t>
            </a:r>
            <a:r>
              <a:rPr sz="2400" u="sng" spc="-10" dirty="0">
                <a:latin typeface="Arial"/>
                <a:cs typeface="Arial"/>
              </a:rPr>
              <a:t>textom. </a:t>
            </a:r>
            <a:r>
              <a:rPr sz="2400" dirty="0">
                <a:latin typeface="Arial"/>
                <a:cs typeface="Arial"/>
              </a:rPr>
              <a:t>Upozornite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ostatných,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že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takéto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správanie </a:t>
            </a:r>
            <a:r>
              <a:rPr sz="2400" spc="-25" dirty="0">
                <a:latin typeface="Arial"/>
                <a:cs typeface="Arial"/>
              </a:rPr>
              <a:t>je </a:t>
            </a:r>
            <a:r>
              <a:rPr sz="2400" spc="-10" dirty="0">
                <a:latin typeface="Arial"/>
                <a:cs typeface="Arial"/>
              </a:rPr>
              <a:t>nevhodné.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8" y="4721352"/>
            <a:ext cx="8071484" cy="1684020"/>
            <a:chOff x="536448" y="4721352"/>
            <a:chExt cx="8071484" cy="1684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4721352"/>
              <a:ext cx="8071104" cy="1684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" y="4806696"/>
              <a:ext cx="3573779" cy="2545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78" y="4821301"/>
              <a:ext cx="3537000" cy="21767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8540" y="5026278"/>
            <a:ext cx="74663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Článok</a:t>
            </a:r>
            <a:r>
              <a:rPr sz="20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12:</a:t>
            </a:r>
            <a:endParaRPr sz="20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Nikto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nesmie</a:t>
            </a:r>
            <a:r>
              <a:rPr sz="20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byť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vystavený</a:t>
            </a:r>
            <a:r>
              <a:rPr sz="20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svojvoľnému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zasahovaniu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</a:t>
            </a:r>
            <a:r>
              <a:rPr sz="20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súkromného života,</a:t>
            </a:r>
            <a:r>
              <a:rPr sz="20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</a:t>
            </a: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rodiny,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domova</a:t>
            </a:r>
            <a:r>
              <a:rPr sz="20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alebo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korešpondencie,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ani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útokom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</a:t>
            </a:r>
            <a:r>
              <a:rPr sz="20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svoju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česť</a:t>
            </a:r>
            <a:r>
              <a:rPr sz="20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povesť.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983" y="182397"/>
            <a:ext cx="8314055" cy="6426200"/>
            <a:chOff x="452983" y="182397"/>
            <a:chExt cx="8314055" cy="642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6820" y="196595"/>
              <a:ext cx="3727704" cy="2990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0367" y="390143"/>
              <a:ext cx="3142488" cy="2404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0491" y="620268"/>
              <a:ext cx="2682240" cy="19446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50442" y="832865"/>
            <a:ext cx="6824345" cy="3821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1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118750"/>
              <a:tabLst>
                <a:tab pos="541655" algn="l"/>
                <a:tab pos="542290" algn="l"/>
              </a:tabLst>
            </a:pPr>
            <a:r>
              <a:rPr lang="sk-SK" sz="2400" dirty="0" smtClean="0">
                <a:latin typeface="Arial"/>
                <a:cs typeface="Arial"/>
              </a:rPr>
              <a:t>13. </a:t>
            </a:r>
            <a:r>
              <a:rPr sz="2400" u="sng" dirty="0" err="1" smtClean="0">
                <a:latin typeface="Arial"/>
                <a:cs typeface="Arial"/>
              </a:rPr>
              <a:t>Pomôžte</a:t>
            </a:r>
            <a:r>
              <a:rPr sz="2400" u="sng" dirty="0">
                <a:latin typeface="Arial"/>
                <a:cs typeface="Arial"/>
              </a:rPr>
              <a:t>,</a:t>
            </a:r>
            <a:r>
              <a:rPr sz="2400" u="sng" spc="-20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ak</a:t>
            </a:r>
            <a:r>
              <a:rPr sz="2400" u="sng" spc="-10" dirty="0">
                <a:latin typeface="Arial"/>
                <a:cs typeface="Arial"/>
              </a:rPr>
              <a:t> viete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Zaujíma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vás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nejaká</a:t>
            </a:r>
            <a:endParaRPr sz="2400" dirty="0">
              <a:latin typeface="Arial"/>
              <a:cs typeface="Arial"/>
            </a:endParaRPr>
          </a:p>
          <a:p>
            <a:pPr marL="541655" marR="3053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téma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sledujete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nejakú </a:t>
            </a:r>
            <a:r>
              <a:rPr sz="2400" dirty="0">
                <a:latin typeface="Arial"/>
                <a:cs typeface="Arial"/>
              </a:rPr>
              <a:t>diskusiu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nej?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 dirty="0"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buClr>
                <a:srgbClr val="6F2F9F"/>
              </a:buClr>
              <a:buSzPct val="118750"/>
              <a:tabLst>
                <a:tab pos="299720" algn="l"/>
              </a:tabLst>
            </a:pPr>
            <a:r>
              <a:rPr lang="sk-SK" sz="2400" u="sng" dirty="0" smtClean="0">
                <a:latin typeface="Arial"/>
                <a:cs typeface="Arial"/>
              </a:rPr>
              <a:t>14. V</a:t>
            </a:r>
            <a:r>
              <a:rPr lang="sk-SK" sz="2400" u="sng" spc="-25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diskusnej</a:t>
            </a:r>
            <a:r>
              <a:rPr lang="sk-SK" sz="2400" u="sng" spc="-5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skupine</a:t>
            </a:r>
            <a:r>
              <a:rPr lang="sk-SK" sz="2400" u="sng" spc="5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platí</a:t>
            </a:r>
            <a:r>
              <a:rPr lang="sk-SK" sz="2400" u="sng" spc="-5" dirty="0" smtClean="0">
                <a:latin typeface="Arial"/>
                <a:cs typeface="Arial"/>
              </a:rPr>
              <a:t> </a:t>
            </a:r>
            <a:r>
              <a:rPr lang="sk-SK" sz="2400" u="sng" spc="-10" dirty="0" smtClean="0">
                <a:latin typeface="Arial"/>
                <a:cs typeface="Arial"/>
              </a:rPr>
              <a:t>zásada:</a:t>
            </a:r>
            <a:endParaRPr lang="sk-SK" sz="2400" u="sng" dirty="0" smtClean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sk-SK" sz="2400" u="sng" dirty="0" smtClean="0">
                <a:latin typeface="Arial"/>
                <a:cs typeface="Arial"/>
              </a:rPr>
              <a:t>„Najprv</a:t>
            </a:r>
            <a:r>
              <a:rPr lang="sk-SK" sz="2400" u="sng" spc="-30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počúvaj,</a:t>
            </a:r>
            <a:r>
              <a:rPr lang="sk-SK" sz="2400" u="sng" spc="-15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až</a:t>
            </a:r>
            <a:r>
              <a:rPr lang="sk-SK" sz="2400" u="sng" spc="-15" dirty="0" smtClean="0">
                <a:latin typeface="Arial"/>
                <a:cs typeface="Arial"/>
              </a:rPr>
              <a:t> </a:t>
            </a:r>
            <a:r>
              <a:rPr lang="sk-SK" sz="2400" u="sng" dirty="0" smtClean="0">
                <a:latin typeface="Arial"/>
                <a:cs typeface="Arial"/>
              </a:rPr>
              <a:t>potom</a:t>
            </a:r>
            <a:r>
              <a:rPr lang="sk-SK" sz="2400" u="sng" spc="-20" dirty="0" smtClean="0">
                <a:latin typeface="Arial"/>
                <a:cs typeface="Arial"/>
              </a:rPr>
              <a:t> </a:t>
            </a:r>
            <a:r>
              <a:rPr lang="sk-SK" sz="2400" u="sng" spc="-10" dirty="0" smtClean="0">
                <a:latin typeface="Arial"/>
                <a:cs typeface="Arial"/>
              </a:rPr>
              <a:t>píš.“</a:t>
            </a:r>
          </a:p>
          <a:p>
            <a:pPr marL="299085" algn="ctr">
              <a:lnSpc>
                <a:spcPct val="100000"/>
              </a:lnSpc>
              <a:spcBef>
                <a:spcPts val="5"/>
              </a:spcBef>
            </a:pPr>
            <a:r>
              <a:rPr sz="2400" dirty="0" err="1" smtClean="0">
                <a:latin typeface="Arial"/>
                <a:cs typeface="Arial"/>
              </a:rPr>
              <a:t>Niekto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diskusnej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skupiny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má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taký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alebo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onaký </a:t>
            </a:r>
            <a:r>
              <a:rPr sz="2400" dirty="0">
                <a:latin typeface="Arial"/>
                <a:cs typeface="Arial"/>
              </a:rPr>
              <a:t>problém.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viete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odpoveď, pomôžte.</a:t>
            </a:r>
            <a:r>
              <a:rPr sz="2400" spc="-10" dirty="0">
                <a:latin typeface="Arial"/>
                <a:cs typeface="Arial"/>
              </a:rPr>
              <a:t> </a:t>
            </a:r>
            <a:endParaRPr lang="sk-SK" sz="2400" spc="-10" dirty="0" smtClean="0">
              <a:latin typeface="Arial"/>
              <a:cs typeface="Arial"/>
            </a:endParaRPr>
          </a:p>
          <a:p>
            <a:pPr marL="29908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 err="1" smtClean="0">
                <a:latin typeface="Arial"/>
                <a:cs typeface="Arial"/>
              </a:rPr>
              <a:t>Nabudúce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pomôže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niekto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 err="1">
                <a:latin typeface="Arial"/>
                <a:cs typeface="Arial"/>
              </a:rPr>
              <a:t>vám</a:t>
            </a:r>
            <a:r>
              <a:rPr sz="2400" spc="-2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6448" y="5035296"/>
            <a:ext cx="8071484" cy="1621790"/>
            <a:chOff x="536448" y="5035296"/>
            <a:chExt cx="8071484" cy="16217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5035296"/>
              <a:ext cx="8071104" cy="1621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172" y="5120640"/>
              <a:ext cx="3573779" cy="254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678" y="5134483"/>
              <a:ext cx="3537000" cy="2176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736" y="5686006"/>
              <a:ext cx="7684858" cy="2437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5599" y="6109619"/>
              <a:ext cx="102870" cy="20320"/>
            </a:xfrm>
            <a:custGeom>
              <a:avLst/>
              <a:gdLst/>
              <a:ahLst/>
              <a:cxnLst/>
              <a:rect l="l" t="t" r="r" b="b"/>
              <a:pathLst>
                <a:path w="102870" h="20320">
                  <a:moveTo>
                    <a:pt x="102275" y="0"/>
                  </a:moveTo>
                  <a:lnTo>
                    <a:pt x="0" y="0"/>
                  </a:lnTo>
                  <a:lnTo>
                    <a:pt x="0" y="19883"/>
                  </a:lnTo>
                  <a:lnTo>
                    <a:pt x="102275" y="19883"/>
                  </a:lnTo>
                  <a:lnTo>
                    <a:pt x="102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599" y="6109619"/>
              <a:ext cx="102870" cy="20320"/>
            </a:xfrm>
            <a:custGeom>
              <a:avLst/>
              <a:gdLst/>
              <a:ahLst/>
              <a:cxnLst/>
              <a:rect l="l" t="t" r="r" b="b"/>
              <a:pathLst>
                <a:path w="102870" h="20320">
                  <a:moveTo>
                    <a:pt x="0" y="19883"/>
                  </a:moveTo>
                  <a:lnTo>
                    <a:pt x="102275" y="19883"/>
                  </a:lnTo>
                  <a:lnTo>
                    <a:pt x="102275" y="0"/>
                  </a:lnTo>
                  <a:lnTo>
                    <a:pt x="0" y="0"/>
                  </a:lnTo>
                  <a:lnTo>
                    <a:pt x="0" y="19883"/>
                  </a:lnTo>
                  <a:close/>
                </a:path>
              </a:pathLst>
            </a:custGeom>
            <a:ln w="12192">
              <a:solidFill>
                <a:srgbClr val="2D5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389" y="5993536"/>
              <a:ext cx="7398245" cy="2409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636</Words>
  <Application>Microsoft Office PowerPoint</Application>
  <PresentationFormat>Prezentácia na obrazovke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Office Theme</vt:lpstr>
      <vt:lpstr>NETIKETA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NETIKETA Pravidlá správania sa  na internete</dc:title>
  <dc:creator>Iveta</dc:creator>
  <cp:lastModifiedBy>INF1</cp:lastModifiedBy>
  <cp:revision>2</cp:revision>
  <dcterms:created xsi:type="dcterms:W3CDTF">2022-11-03T08:23:01Z</dcterms:created>
  <dcterms:modified xsi:type="dcterms:W3CDTF">2022-11-03T08:32:46Z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2022-11-03T00:00:00Z</vt:filetime>
  </property>
  <property fmtid="{D5CDD505-2E9C-101B-9397-08002B2CF9AE}" pid="5" name="Producer">
    <vt:lpwstr>Microsoft® PowerPoint® 2013</vt:lpwstr>
  </property>
</Properties>
</file>