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8" r:id="rId3"/>
    <p:sldId id="259" r:id="rId4"/>
    <p:sldId id="281" r:id="rId5"/>
    <p:sldId id="282" r:id="rId6"/>
    <p:sldId id="283" r:id="rId7"/>
    <p:sldId id="284" r:id="rId8"/>
    <p:sldId id="285" r:id="rId9"/>
    <p:sldId id="260" r:id="rId10"/>
    <p:sldId id="262" r:id="rId11"/>
    <p:sldId id="257" r:id="rId12"/>
    <p:sldId id="261"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D8FC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p:scale>
          <a:sx n="87" d="100"/>
          <a:sy n="87" d="100"/>
        </p:scale>
        <p:origin x="-1464"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sk-SK" smtClean="0"/>
              <a:t>Upravte štýly predlohy textu</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Upravte štýl predlohy podnadpisov</a:t>
            </a:r>
            <a:endParaRPr kumimoji="0" lang="en-US"/>
          </a:p>
        </p:txBody>
      </p:sp>
      <p:sp>
        <p:nvSpPr>
          <p:cNvPr id="16" name="Zástupný symbol dátumu 15"/>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2" name="Zástupný symbol päty 1"/>
          <p:cNvSpPr>
            <a:spLocks noGrp="1"/>
          </p:cNvSpPr>
          <p:nvPr>
            <p:ph type="ftr" sz="quarter" idx="11"/>
          </p:nvPr>
        </p:nvSpPr>
        <p:spPr/>
        <p:txBody>
          <a:bodyPr/>
          <a:lstStyle/>
          <a:p>
            <a:endParaRPr lang="en-US"/>
          </a:p>
        </p:txBody>
      </p:sp>
      <p:sp>
        <p:nvSpPr>
          <p:cNvPr id="15" name="Zástupný symbol čísla snímky 14"/>
          <p:cNvSpPr>
            <a:spLocks noGrp="1"/>
          </p:cNvSpPr>
          <p:nvPr>
            <p:ph type="sldNum" sz="quarter" idx="12"/>
          </p:nvPr>
        </p:nvSpPr>
        <p:spPr>
          <a:xfrm>
            <a:off x="8229600" y="6473952"/>
            <a:ext cx="758952" cy="246888"/>
          </a:xfrm>
        </p:spPr>
        <p:txBody>
          <a:bodyPr/>
          <a:lstStyle/>
          <a:p>
            <a:fld id="{27D98262-5BBE-E045-BE8C-99EA6EFDBD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Upravte štýly predlohy textu</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27D98262-5BBE-E045-BE8C-99EA6EFDBD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858000" y="549276"/>
            <a:ext cx="1828800" cy="5851525"/>
          </a:xfrm>
        </p:spPr>
        <p:txBody>
          <a:bodyPr vert="eaVert"/>
          <a:lstStyle/>
          <a:p>
            <a:r>
              <a:rPr kumimoji="0" lang="sk-SK" smtClean="0"/>
              <a:t>Upravte štýly predlohy textu</a:t>
            </a:r>
            <a:endParaRPr kumimoji="0" lang="en-US"/>
          </a:p>
        </p:txBody>
      </p:sp>
      <p:sp>
        <p:nvSpPr>
          <p:cNvPr id="3" name="Zástupný symbol zvislého textu 2"/>
          <p:cNvSpPr>
            <a:spLocks noGrp="1"/>
          </p:cNvSpPr>
          <p:nvPr>
            <p:ph type="body" orient="vert" idx="1"/>
          </p:nvPr>
        </p:nvSpPr>
        <p:spPr>
          <a:xfrm>
            <a:off x="457200" y="549276"/>
            <a:ext cx="6248400" cy="5851525"/>
          </a:xfrm>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27D98262-5BBE-E045-BE8C-99EA6EFDBD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sk-SK" smtClean="0"/>
              <a:t>Upravte štýly predlohy textu</a:t>
            </a:r>
            <a:endParaRPr kumimoji="0" lang="en-US"/>
          </a:p>
        </p:txBody>
      </p:sp>
      <p:sp>
        <p:nvSpPr>
          <p:cNvPr id="27" name="Zástupný symbol obsahu 26"/>
          <p:cNvSpPr>
            <a:spLocks noGrp="1"/>
          </p:cNvSpPr>
          <p:nvPr>
            <p:ph idx="1"/>
          </p:nvPr>
        </p:nvSpPr>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5" name="Zástupný symbol dátumu 24"/>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19" name="Zástupný symbol päty 18"/>
          <p:cNvSpPr>
            <a:spLocks noGrp="1"/>
          </p:cNvSpPr>
          <p:nvPr>
            <p:ph type="ftr" sz="quarter" idx="11"/>
          </p:nvPr>
        </p:nvSpPr>
        <p:spPr>
          <a:xfrm>
            <a:off x="3581400" y="76200"/>
            <a:ext cx="2895600" cy="288925"/>
          </a:xfrm>
        </p:spPr>
        <p:txBody>
          <a:bodyPr/>
          <a:lstStyle/>
          <a:p>
            <a:endParaRPr lang="en-US"/>
          </a:p>
        </p:txBody>
      </p:sp>
      <p:sp>
        <p:nvSpPr>
          <p:cNvPr id="16" name="Zástupný symbol čísla snímky 15"/>
          <p:cNvSpPr>
            <a:spLocks noGrp="1"/>
          </p:cNvSpPr>
          <p:nvPr>
            <p:ph type="sldNum" sz="quarter" idx="12"/>
          </p:nvPr>
        </p:nvSpPr>
        <p:spPr>
          <a:xfrm>
            <a:off x="8229600" y="6473952"/>
            <a:ext cx="758952" cy="246888"/>
          </a:xfrm>
        </p:spPr>
        <p:txBody>
          <a:bodyPr/>
          <a:lstStyle/>
          <a:p>
            <a:fld id="{27D98262-5BBE-E045-BE8C-99EA6EFDBD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text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Upravte štýl predlohy textu.</a:t>
            </a:r>
          </a:p>
        </p:txBody>
      </p:sp>
      <p:sp>
        <p:nvSpPr>
          <p:cNvPr id="19" name="Zástupný symbol dátumu 18"/>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11" name="Zástupný symbol päty 10"/>
          <p:cNvSpPr>
            <a:spLocks noGrp="1"/>
          </p:cNvSpPr>
          <p:nvPr>
            <p:ph type="ftr" sz="quarter" idx="11"/>
          </p:nvPr>
        </p:nvSpPr>
        <p:spPr/>
        <p:txBody>
          <a:bodyPr/>
          <a:lstStyle/>
          <a:p>
            <a:endParaRPr lang="en-US"/>
          </a:p>
        </p:txBody>
      </p:sp>
      <p:sp>
        <p:nvSpPr>
          <p:cNvPr id="16" name="Zástupný symbol čísla snímky 15"/>
          <p:cNvSpPr>
            <a:spLocks noGrp="1"/>
          </p:cNvSpPr>
          <p:nvPr>
            <p:ph type="sldNum" sz="quarter" idx="12"/>
          </p:nvPr>
        </p:nvSpPr>
        <p:spPr/>
        <p:txBody>
          <a:bodyPr/>
          <a:lstStyle/>
          <a:p>
            <a:fld id="{27D98262-5BBE-E045-BE8C-99EA6EFDBDD2}" type="slidenum">
              <a:rPr lang="en-US" smtClean="0"/>
              <a:pPr/>
              <a:t>‹#›</a:t>
            </a:fld>
            <a:endParaRPr lang="en-US"/>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sk-SK" smtClean="0"/>
              <a:t>Upravte štýly predlohy textu</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sk-SK" smtClean="0"/>
              <a:t>Upravte štýly predlohy textu</a:t>
            </a:r>
            <a:endParaRPr kumimoji="0" lang="en-US"/>
          </a:p>
        </p:txBody>
      </p:sp>
      <p:sp>
        <p:nvSpPr>
          <p:cNvPr id="14" name="Zástupný symbol obsah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3" name="Zástupný symbol obsah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1" name="Zástupný symbol dátumu 20"/>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10" name="Zástupný symbol päty 9"/>
          <p:cNvSpPr>
            <a:spLocks noGrp="1"/>
          </p:cNvSpPr>
          <p:nvPr>
            <p:ph type="ftr" sz="quarter" idx="11"/>
          </p:nvPr>
        </p:nvSpPr>
        <p:spPr/>
        <p:txBody>
          <a:bodyPr/>
          <a:lstStyle/>
          <a:p>
            <a:endParaRPr lang="en-US"/>
          </a:p>
        </p:txBody>
      </p:sp>
      <p:sp>
        <p:nvSpPr>
          <p:cNvPr id="31" name="Zástupný symbol čísla snímky 30"/>
          <p:cNvSpPr>
            <a:spLocks noGrp="1"/>
          </p:cNvSpPr>
          <p:nvPr>
            <p:ph type="sldNum" sz="quarter" idx="12"/>
          </p:nvPr>
        </p:nvSpPr>
        <p:spPr/>
        <p:txBody>
          <a:bodyPr/>
          <a:lstStyle/>
          <a:p>
            <a:fld id="{27D98262-5BBE-E045-BE8C-99EA6EFDBD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sk-SK" smtClean="0"/>
              <a:t>Upravte štýly predlohy textu</a:t>
            </a:r>
            <a:endParaRPr kumimoji="0" lang="en-US"/>
          </a:p>
        </p:txBody>
      </p:sp>
      <p:sp>
        <p:nvSpPr>
          <p:cNvPr id="13" name="Zástupný symbol text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Upravte štýl predlohy textu.</a:t>
            </a:r>
          </a:p>
        </p:txBody>
      </p:sp>
      <p:sp>
        <p:nvSpPr>
          <p:cNvPr id="25" name="Zástupný symbol text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Upravte štýl predlohy textu.</a:t>
            </a:r>
          </a:p>
        </p:txBody>
      </p:sp>
      <p:sp>
        <p:nvSpPr>
          <p:cNvPr id="4" name="Zástupný symbol obsah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8" name="Zástupný symbol obsah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0" name="Zástupný symbol dátumu 9"/>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6" name="Zástupný symbol päty 5"/>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a:xfrm>
            <a:off x="8229600" y="6477000"/>
            <a:ext cx="762000" cy="246888"/>
          </a:xfrm>
        </p:spPr>
        <p:txBody>
          <a:bodyPr/>
          <a:lstStyle/>
          <a:p>
            <a:fld id="{27D98262-5BBE-E045-BE8C-99EA6EFDBDD2}" type="slidenum">
              <a:rPr lang="en-US" smtClean="0"/>
              <a:pPr/>
              <a:t>‹#›</a:t>
            </a:fld>
            <a:endParaRPr lang="en-US"/>
          </a:p>
        </p:txBody>
      </p:sp>
      <p:sp>
        <p:nvSpPr>
          <p:cNvPr id="11" name="Rovná spojnic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sk-SK" smtClean="0"/>
              <a:t>Upravte štýly predlohy textu</a:t>
            </a:r>
            <a:endParaRPr kumimoji="0" lang="en-US"/>
          </a:p>
        </p:txBody>
      </p:sp>
      <p:sp>
        <p:nvSpPr>
          <p:cNvPr id="12" name="Zástupný symbol dátumu 11"/>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21" name="Zástupný symbol päty 20"/>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27D98262-5BBE-E045-BE8C-99EA6EFDBD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3" name="Zástupný symbol dátumu 2"/>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24" name="Zástupný symbol päty 23"/>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27D98262-5BBE-E045-BE8C-99EA6EFDBD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8" name="Rovná spojnic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sk-SK" smtClean="0"/>
              <a:t>Upravte štýly predlohy textu</a:t>
            </a:r>
            <a:endParaRPr kumimoji="0" lang="en-US"/>
          </a:p>
        </p:txBody>
      </p:sp>
      <p:sp>
        <p:nvSpPr>
          <p:cNvPr id="26" name="Zástupný symbol text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sk-SK" smtClean="0"/>
              <a:t>Upravte štýl predlohy textu.</a:t>
            </a:r>
          </a:p>
        </p:txBody>
      </p:sp>
      <p:sp>
        <p:nvSpPr>
          <p:cNvPr id="14" name="Zástupný symbol obsah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5" name="Zástupný symbol dátumu 24"/>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29" name="Zástupný symbol päty 28"/>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27D98262-5BBE-E045-BE8C-99EA6EFDBD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13" name="Zástupný symbol obrázka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sk-SK" smtClean="0"/>
              <a:t>Ak chcete pridať obrázok, kliknite na ikonu</a:t>
            </a:r>
            <a:endParaRPr kumimoji="0" lang="en-US" dirty="0"/>
          </a:p>
        </p:txBody>
      </p:sp>
      <p:sp>
        <p:nvSpPr>
          <p:cNvPr id="7" name="Zástupný symbol dátumu 6"/>
          <p:cNvSpPr>
            <a:spLocks noGrp="1"/>
          </p:cNvSpPr>
          <p:nvPr>
            <p:ph type="dt" sz="half" idx="10"/>
          </p:nvPr>
        </p:nvSpPr>
        <p:spPr/>
        <p:txBody>
          <a:bodyPr/>
          <a:lstStyle/>
          <a:p>
            <a:fld id="{D35924E0-20E8-CB4A-8436-30900D6BBEEB}" type="datetimeFigureOut">
              <a:rPr lang="en-US" smtClean="0"/>
              <a:pPr/>
              <a:t>11/22/2022</a:t>
            </a:fld>
            <a:endParaRPr lang="en-US"/>
          </a:p>
        </p:txBody>
      </p:sp>
      <p:sp>
        <p:nvSpPr>
          <p:cNvPr id="5" name="Zástupný symbol päty 4"/>
          <p:cNvSpPr>
            <a:spLocks noGrp="1"/>
          </p:cNvSpPr>
          <p:nvPr>
            <p:ph type="ftr" sz="quarter" idx="11"/>
          </p:nvPr>
        </p:nvSpPr>
        <p:spPr/>
        <p:txBody>
          <a:bodyPr/>
          <a:lstStyle/>
          <a:p>
            <a:endParaRPr lang="en-US"/>
          </a:p>
        </p:txBody>
      </p:sp>
      <p:sp>
        <p:nvSpPr>
          <p:cNvPr id="31" name="Zástupný symbol čísla snímky 30"/>
          <p:cNvSpPr>
            <a:spLocks noGrp="1"/>
          </p:cNvSpPr>
          <p:nvPr>
            <p:ph type="sldNum" sz="quarter" idx="12"/>
          </p:nvPr>
        </p:nvSpPr>
        <p:spPr/>
        <p:txBody>
          <a:bodyPr/>
          <a:lstStyle/>
          <a:p>
            <a:fld id="{27D98262-5BBE-E045-BE8C-99EA6EFDBDD2}" type="slidenum">
              <a:rPr lang="en-US" smtClean="0"/>
              <a:pPr/>
              <a:t>‹#›</a:t>
            </a:fld>
            <a:endParaRPr lang="en-US"/>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sk-SK" smtClean="0"/>
              <a:t>Upravte štýly predlohy textu</a:t>
            </a:r>
            <a:endParaRPr kumimoji="0" lang="en-US"/>
          </a:p>
        </p:txBody>
      </p:sp>
      <p:sp>
        <p:nvSpPr>
          <p:cNvPr id="26" name="Zástupný symbol text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sk-SK" smtClean="0"/>
              <a:t>Upravte štýl predlohy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Rovná spojnic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text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sk-SK" smtClean="0"/>
              <a:t>Upravte štýl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1" name="Zástupný symbol dátumu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35924E0-20E8-CB4A-8436-30900D6BBEEB}" type="datetimeFigureOut">
              <a:rPr lang="en-US" smtClean="0"/>
              <a:pPr/>
              <a:t>11/22/2022</a:t>
            </a:fld>
            <a:endParaRPr lang="en-US"/>
          </a:p>
        </p:txBody>
      </p:sp>
      <p:sp>
        <p:nvSpPr>
          <p:cNvPr id="28" name="Zástupný symbol päty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Zástupný symbol čísla snímky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7D98262-5BBE-E045-BE8C-99EA6EFDBDD2}" type="slidenum">
              <a:rPr lang="en-US" smtClean="0"/>
              <a:pPr/>
              <a:t>‹#›</a:t>
            </a:fld>
            <a:endParaRPr lang="en-US"/>
          </a:p>
        </p:txBody>
      </p:sp>
      <p:sp>
        <p:nvSpPr>
          <p:cNvPr id="10" name="Zástupný symbol nadpisu 9"/>
          <p:cNvSpPr>
            <a:spLocks noGrp="1"/>
          </p:cNvSpPr>
          <p:nvPr>
            <p:ph type="title"/>
          </p:nvPr>
        </p:nvSpPr>
        <p:spPr>
          <a:xfrm>
            <a:off x="304800" y="457200"/>
            <a:ext cx="8686800" cy="838200"/>
          </a:xfrm>
          <a:prstGeom prst="rect">
            <a:avLst/>
          </a:prstGeom>
        </p:spPr>
        <p:txBody>
          <a:bodyPr vert="horz" anchor="ctr">
            <a:normAutofit/>
          </a:bodyPr>
          <a:lstStyle/>
          <a:p>
            <a:r>
              <a:rPr kumimoji="0" lang="sk-SK" smtClean="0"/>
              <a:t>Upravte štýly predlohy textu</a:t>
            </a:r>
            <a:endParaRPr kumimoji="0" lang="en-US"/>
          </a:p>
        </p:txBody>
      </p:sp>
      <p:sp>
        <p:nvSpPr>
          <p:cNvPr id="9" name="Rovná spojnic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ovná spojnic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oja.soza.sk/stranka/co-je-soza" TargetMode="External"/><Relationship Id="rId2" Type="http://schemas.openxmlformats.org/officeDocument/2006/relationships/hyperlink" Target="https://www.dusevnevlastnictvo.gov.sk/web/guest/novy-autorsky-zakon" TargetMode="External"/><Relationship Id="rId1" Type="http://schemas.openxmlformats.org/officeDocument/2006/relationships/slideLayout" Target="../slideLayouts/slideLayout7.xml"/><Relationship Id="rId4" Type="http://schemas.openxmlformats.org/officeDocument/2006/relationships/hyperlink" Target="https://uhrady.rtvs.sk/domacnosti/kto-ma-plati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k.wikipedia.org/wiki/Vod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6970" y="2104845"/>
            <a:ext cx="7851648" cy="1828800"/>
          </a:xfrm>
        </p:spPr>
        <p:txBody>
          <a:bodyPr>
            <a:normAutofit fontScale="90000"/>
          </a:bodyPr>
          <a:lstStyle/>
          <a:p>
            <a:pPr algn="ctr"/>
            <a:r>
              <a:rPr lang="sk-SK" dirty="0" smtClean="0"/>
              <a:t>Zvukové zariadenia a zvukové formáty</a:t>
            </a:r>
            <a:br>
              <a:rPr lang="sk-SK" dirty="0" smtClean="0"/>
            </a:br>
            <a:r>
              <a:rPr lang="sk-SK" dirty="0" smtClean="0"/>
              <a:t/>
            </a:r>
            <a:br>
              <a:rPr lang="sk-SK" dirty="0" smtClean="0"/>
            </a:br>
            <a:r>
              <a:rPr lang="en-US" dirty="0" err="1" smtClean="0"/>
              <a:t>Digitalizácia</a:t>
            </a:r>
            <a:r>
              <a:rPr lang="en-US" dirty="0" smtClean="0"/>
              <a:t> </a:t>
            </a:r>
            <a:r>
              <a:rPr lang="en-US" dirty="0"/>
              <a:t>zvuku</a:t>
            </a:r>
          </a:p>
        </p:txBody>
      </p:sp>
    </p:spTree>
    <p:extLst>
      <p:ext uri="{BB962C8B-B14F-4D97-AF65-F5344CB8AC3E}">
        <p14:creationId xmlns="" xmlns:p14="http://schemas.microsoft.com/office/powerpoint/2010/main" val="1059594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Digitalizácia zvuku</a:t>
            </a:r>
          </a:p>
        </p:txBody>
      </p:sp>
      <p:sp>
        <p:nvSpPr>
          <p:cNvPr id="3" name="Content Placeholder 2"/>
          <p:cNvSpPr>
            <a:spLocks noGrp="1"/>
          </p:cNvSpPr>
          <p:nvPr>
            <p:ph idx="1"/>
          </p:nvPr>
        </p:nvSpPr>
        <p:spPr/>
        <p:txBody>
          <a:bodyPr/>
          <a:lstStyle/>
          <a:p>
            <a:r>
              <a:rPr lang="en-US" dirty="0"/>
              <a:t>Digitalizácia prebieha v dvoch krokoch:</a:t>
            </a:r>
          </a:p>
          <a:p>
            <a:pPr marL="971550" lvl="1" indent="-514350">
              <a:buFont typeface="+mj-lt"/>
              <a:buAutoNum type="arabicPeriod"/>
            </a:pPr>
            <a:r>
              <a:rPr lang="en-US" b="1" dirty="0">
                <a:solidFill>
                  <a:srgbClr val="FF6600"/>
                </a:solidFill>
              </a:rPr>
              <a:t>Vzorkovanie</a:t>
            </a:r>
            <a:r>
              <a:rPr lang="en-US" dirty="0">
                <a:solidFill>
                  <a:srgbClr val="FF6600"/>
                </a:solidFill>
              </a:rPr>
              <a:t> </a:t>
            </a:r>
            <a:r>
              <a:rPr lang="en-US" dirty="0"/>
              <a:t>(Každých niekoľko milisekúnd uchováme len jednu vzorku z analógového signálu)</a:t>
            </a:r>
          </a:p>
          <a:p>
            <a:pPr marL="971550" lvl="1" indent="-514350">
              <a:buFont typeface="+mj-lt"/>
              <a:buAutoNum type="arabicPeriod"/>
            </a:pPr>
            <a:r>
              <a:rPr lang="en-US" b="1" dirty="0">
                <a:solidFill>
                  <a:srgbClr val="FF6600"/>
                </a:solidFill>
              </a:rPr>
              <a:t>Kvantovanie</a:t>
            </a:r>
            <a:r>
              <a:rPr lang="en-US" dirty="0">
                <a:solidFill>
                  <a:srgbClr val="FF6600"/>
                </a:solidFill>
              </a:rPr>
              <a:t> </a:t>
            </a:r>
            <a:r>
              <a:rPr lang="en-US" dirty="0"/>
              <a:t>(Zmeranie úrovne signálu pre aktuálnu vzorku – každej vzorke priradíme číselnú hodnotu)</a:t>
            </a:r>
          </a:p>
        </p:txBody>
      </p:sp>
    </p:spTree>
    <p:extLst>
      <p:ext uri="{BB962C8B-B14F-4D97-AF65-F5344CB8AC3E}">
        <p14:creationId xmlns="" xmlns:p14="http://schemas.microsoft.com/office/powerpoint/2010/main" val="3381275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a:off x="630772" y="4227519"/>
            <a:ext cx="7197276"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529501"/>
            <a:ext cx="0" cy="5076941"/>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Digitalizácia zvuku</a:t>
            </a:r>
          </a:p>
        </p:txBody>
      </p:sp>
      <p:sp>
        <p:nvSpPr>
          <p:cNvPr id="9" name="Freeform 8"/>
          <p:cNvSpPr/>
          <p:nvPr/>
        </p:nvSpPr>
        <p:spPr>
          <a:xfrm>
            <a:off x="912055"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2702071" y="2565490"/>
            <a:ext cx="1790016" cy="324734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4492087" y="3051314"/>
            <a:ext cx="1355300" cy="2275698"/>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847387"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TextBox 52"/>
          <p:cNvSpPr txBox="1"/>
          <p:nvPr/>
        </p:nvSpPr>
        <p:spPr>
          <a:xfrm>
            <a:off x="7933068" y="4042853"/>
            <a:ext cx="391942" cy="369332"/>
          </a:xfrm>
          <a:prstGeom prst="rect">
            <a:avLst/>
          </a:prstGeom>
          <a:noFill/>
        </p:spPr>
        <p:txBody>
          <a:bodyPr wrap="none" rtlCol="0">
            <a:spAutoFit/>
          </a:bodyPr>
          <a:lstStyle/>
          <a:p>
            <a:r>
              <a:rPr lang="en-US" dirty="0"/>
              <a:t>1s</a:t>
            </a:r>
          </a:p>
        </p:txBody>
      </p:sp>
    </p:spTree>
    <p:extLst>
      <p:ext uri="{BB962C8B-B14F-4D97-AF65-F5344CB8AC3E}">
        <p14:creationId xmlns="" xmlns:p14="http://schemas.microsoft.com/office/powerpoint/2010/main" val="3127719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 name="Group 90"/>
          <p:cNvGrpSpPr/>
          <p:nvPr/>
        </p:nvGrpSpPr>
        <p:grpSpPr>
          <a:xfrm>
            <a:off x="1091056" y="1729358"/>
            <a:ext cx="6683437" cy="4654105"/>
            <a:chOff x="1091056" y="1729358"/>
            <a:chExt cx="6683437" cy="4654105"/>
          </a:xfrm>
        </p:grpSpPr>
        <p:cxnSp>
          <p:nvCxnSpPr>
            <p:cNvPr id="10" name="Straight Connector 9"/>
            <p:cNvCxnSpPr/>
            <p:nvPr/>
          </p:nvCxnSpPr>
          <p:spPr>
            <a:xfrm>
              <a:off x="109105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27858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47463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16706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86673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04573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222473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40373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582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2761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94926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314531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334136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353741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71641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89541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07441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341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43241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461994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81599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01204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52080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38709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56609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574509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924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103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29062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48667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668272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687877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705777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723677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741577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75947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7744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grpSp>
      <p:cxnSp>
        <p:nvCxnSpPr>
          <p:cNvPr id="11" name="Straight Connector 10"/>
          <p:cNvCxnSpPr/>
          <p:nvPr/>
        </p:nvCxnSpPr>
        <p:spPr>
          <a:xfrm>
            <a:off x="630772" y="4227519"/>
            <a:ext cx="721425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495360"/>
            <a:ext cx="0" cy="5168892"/>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Digitalizácia zvuku - vzorkovanie</a:t>
            </a:r>
          </a:p>
        </p:txBody>
      </p:sp>
      <p:grpSp>
        <p:nvGrpSpPr>
          <p:cNvPr id="93" name="Group 92"/>
          <p:cNvGrpSpPr/>
          <p:nvPr/>
        </p:nvGrpSpPr>
        <p:grpSpPr>
          <a:xfrm>
            <a:off x="912055" y="2215610"/>
            <a:ext cx="6725348" cy="3947106"/>
            <a:chOff x="912055" y="2215610"/>
            <a:chExt cx="6725348" cy="3947106"/>
          </a:xfrm>
        </p:grpSpPr>
        <p:sp>
          <p:nvSpPr>
            <p:cNvPr id="9" name="Freeform 8"/>
            <p:cNvSpPr/>
            <p:nvPr/>
          </p:nvSpPr>
          <p:spPr>
            <a:xfrm>
              <a:off x="912055"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2702071" y="2565490"/>
              <a:ext cx="1790016" cy="324734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4492087" y="3051314"/>
              <a:ext cx="1355300" cy="2275698"/>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847387"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92" name="Group 91"/>
          <p:cNvGrpSpPr/>
          <p:nvPr/>
        </p:nvGrpSpPr>
        <p:grpSpPr>
          <a:xfrm>
            <a:off x="1033017" y="2164399"/>
            <a:ext cx="6604386" cy="4056356"/>
            <a:chOff x="1033017" y="2164399"/>
            <a:chExt cx="6604386" cy="4056356"/>
          </a:xfrm>
        </p:grpSpPr>
        <p:sp>
          <p:nvSpPr>
            <p:cNvPr id="6" name="Oval 5"/>
            <p:cNvSpPr/>
            <p:nvPr/>
          </p:nvSpPr>
          <p:spPr>
            <a:xfrm>
              <a:off x="1033017" y="544884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219557" y="6058720"/>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1612642" y="5000361"/>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2166694" y="216439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1987693" y="273113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808691" y="371438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2345696" y="2444351"/>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2524698" y="329786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2702071" y="4595211"/>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2891224" y="544884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a:off x="3087273" y="575479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3283323" y="5390805"/>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3479372" y="447913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3658374" y="346162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Oval 64"/>
            <p:cNvSpPr/>
            <p:nvPr/>
          </p:nvSpPr>
          <p:spPr>
            <a:xfrm>
              <a:off x="3837375" y="273113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Oval 65"/>
            <p:cNvSpPr/>
            <p:nvPr/>
          </p:nvSpPr>
          <p:spPr>
            <a:xfrm>
              <a:off x="4016377" y="252110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a:off x="4195379" y="293511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4368941" y="377242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4561906" y="481712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4757955" y="526897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4954005" y="484443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Oval 71"/>
            <p:cNvSpPr/>
            <p:nvPr/>
          </p:nvSpPr>
          <p:spPr>
            <a:xfrm>
              <a:off x="5150054" y="392593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a:off x="5329056" y="318178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5508057" y="303753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5687059" y="3598306"/>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5866061" y="476921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Oval 76"/>
            <p:cNvSpPr/>
            <p:nvPr/>
          </p:nvSpPr>
          <p:spPr>
            <a:xfrm>
              <a:off x="6045061" y="576492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Oval 77"/>
            <p:cNvSpPr/>
            <p:nvPr/>
          </p:nvSpPr>
          <p:spPr>
            <a:xfrm>
              <a:off x="6232587" y="610467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Oval 78"/>
            <p:cNvSpPr/>
            <p:nvPr/>
          </p:nvSpPr>
          <p:spPr>
            <a:xfrm>
              <a:off x="6428636" y="556492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Oval 79"/>
            <p:cNvSpPr/>
            <p:nvPr/>
          </p:nvSpPr>
          <p:spPr>
            <a:xfrm>
              <a:off x="6624686" y="453717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Oval 80"/>
            <p:cNvSpPr/>
            <p:nvPr/>
          </p:nvSpPr>
          <p:spPr>
            <a:xfrm>
              <a:off x="6820735" y="3239828"/>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6999737" y="238631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Oval 82"/>
            <p:cNvSpPr/>
            <p:nvPr/>
          </p:nvSpPr>
          <p:spPr>
            <a:xfrm>
              <a:off x="7178738" y="2201835"/>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Oval 83"/>
            <p:cNvSpPr/>
            <p:nvPr/>
          </p:nvSpPr>
          <p:spPr>
            <a:xfrm>
              <a:off x="7357740" y="278917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a:off x="7521325" y="3867900"/>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416592" y="589517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87" name="TextBox 86"/>
          <p:cNvSpPr txBox="1"/>
          <p:nvPr/>
        </p:nvSpPr>
        <p:spPr>
          <a:xfrm>
            <a:off x="7933068" y="4042853"/>
            <a:ext cx="391942" cy="369332"/>
          </a:xfrm>
          <a:prstGeom prst="rect">
            <a:avLst/>
          </a:prstGeom>
          <a:noFill/>
        </p:spPr>
        <p:txBody>
          <a:bodyPr wrap="none" rtlCol="0">
            <a:spAutoFit/>
          </a:bodyPr>
          <a:lstStyle/>
          <a:p>
            <a:r>
              <a:rPr lang="en-US" dirty="0"/>
              <a:t>1s</a:t>
            </a:r>
          </a:p>
        </p:txBody>
      </p:sp>
    </p:spTree>
    <p:extLst>
      <p:ext uri="{BB962C8B-B14F-4D97-AF65-F5344CB8AC3E}">
        <p14:creationId xmlns="" xmlns:p14="http://schemas.microsoft.com/office/powerpoint/2010/main" val="4021546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Group 143"/>
          <p:cNvGrpSpPr/>
          <p:nvPr/>
        </p:nvGrpSpPr>
        <p:grpSpPr>
          <a:xfrm>
            <a:off x="1091056" y="1729358"/>
            <a:ext cx="6683437" cy="4654105"/>
            <a:chOff x="1091056" y="1729358"/>
            <a:chExt cx="6683437" cy="4654105"/>
          </a:xfrm>
        </p:grpSpPr>
        <p:cxnSp>
          <p:nvCxnSpPr>
            <p:cNvPr id="10" name="Straight Connector 9"/>
            <p:cNvCxnSpPr/>
            <p:nvPr/>
          </p:nvCxnSpPr>
          <p:spPr>
            <a:xfrm>
              <a:off x="109105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27858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47463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16706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86673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04573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222473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40373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582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2761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94926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314531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334136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353741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71641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89541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07441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341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43241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461994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81599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01204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52080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38709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56609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574509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924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103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29062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48667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668272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687877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705777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723677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741577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75947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7744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grpSp>
      <p:grpSp>
        <p:nvGrpSpPr>
          <p:cNvPr id="145" name="Group 144"/>
          <p:cNvGrpSpPr/>
          <p:nvPr/>
        </p:nvGrpSpPr>
        <p:grpSpPr>
          <a:xfrm>
            <a:off x="756434" y="1899633"/>
            <a:ext cx="7104113" cy="4340051"/>
            <a:chOff x="630772" y="1899633"/>
            <a:chExt cx="7229775" cy="4340051"/>
          </a:xfrm>
        </p:grpSpPr>
        <p:cxnSp>
          <p:nvCxnSpPr>
            <p:cNvPr id="108" name="Straight Connector 107"/>
            <p:cNvCxnSpPr/>
            <p:nvPr/>
          </p:nvCxnSpPr>
          <p:spPr>
            <a:xfrm>
              <a:off x="630772" y="437991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a:off x="630772" y="4537172"/>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630772" y="46974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630772" y="48498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630772" y="50022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a:off x="630772" y="51546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630772" y="53070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630772" y="54696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630772" y="56220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630772" y="57744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p:nvCxnSpPr>
          <p:spPr>
            <a:xfrm>
              <a:off x="630772" y="59268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a:off x="630772" y="608728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630772" y="623968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630772" y="2201835"/>
              <a:ext cx="7214258" cy="12434"/>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630772" y="2371522"/>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630772" y="25317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630772" y="26841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630772" y="28365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a:off x="630772" y="29889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p:cNvCxnSpPr/>
            <p:nvPr/>
          </p:nvCxnSpPr>
          <p:spPr>
            <a:xfrm>
              <a:off x="630772" y="31413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630772" y="33040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630772" y="34564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630772" y="36088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a:off x="630772" y="37612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630772" y="392163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630772" y="407403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p:nvCxnSpPr>
          <p:spPr>
            <a:xfrm>
              <a:off x="630772" y="1899633"/>
              <a:ext cx="7229775"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p:nvCxnSpPr>
          <p:spPr>
            <a:xfrm>
              <a:off x="630772" y="2059870"/>
              <a:ext cx="7229775"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p:txBody>
          <a:bodyPr>
            <a:normAutofit/>
          </a:bodyPr>
          <a:lstStyle/>
          <a:p>
            <a:r>
              <a:rPr lang="en-US" dirty="0"/>
              <a:t>Digitalizácia zvuku - kvantovanie</a:t>
            </a:r>
          </a:p>
        </p:txBody>
      </p:sp>
      <p:grpSp>
        <p:nvGrpSpPr>
          <p:cNvPr id="147" name="Group 146"/>
          <p:cNvGrpSpPr/>
          <p:nvPr/>
        </p:nvGrpSpPr>
        <p:grpSpPr>
          <a:xfrm>
            <a:off x="912055" y="2215610"/>
            <a:ext cx="6725348" cy="3947106"/>
            <a:chOff x="912055" y="2215610"/>
            <a:chExt cx="6725348" cy="3947106"/>
          </a:xfrm>
        </p:grpSpPr>
        <p:sp>
          <p:nvSpPr>
            <p:cNvPr id="9" name="Freeform 8"/>
            <p:cNvSpPr/>
            <p:nvPr/>
          </p:nvSpPr>
          <p:spPr>
            <a:xfrm>
              <a:off x="912055"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2702071" y="2565490"/>
              <a:ext cx="1790016" cy="324734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4492087" y="3051314"/>
              <a:ext cx="1355300" cy="2275698"/>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847387"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46" name="Group 145"/>
          <p:cNvGrpSpPr/>
          <p:nvPr/>
        </p:nvGrpSpPr>
        <p:grpSpPr>
          <a:xfrm>
            <a:off x="1033017" y="2164399"/>
            <a:ext cx="6604386" cy="4056356"/>
            <a:chOff x="1033017" y="2164399"/>
            <a:chExt cx="6604386" cy="4056356"/>
          </a:xfrm>
        </p:grpSpPr>
        <p:sp>
          <p:nvSpPr>
            <p:cNvPr id="6" name="Oval 5"/>
            <p:cNvSpPr/>
            <p:nvPr/>
          </p:nvSpPr>
          <p:spPr>
            <a:xfrm>
              <a:off x="1033017" y="544884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219557" y="6058720"/>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1612642" y="5000361"/>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2166694" y="216439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1987693" y="273113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808691" y="371438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2345696" y="2444351"/>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2524698" y="329786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2702071" y="4595211"/>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2891224" y="544884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a:off x="3087273" y="575479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3283323" y="5390805"/>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3479372" y="447913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3658374" y="346162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Oval 64"/>
            <p:cNvSpPr/>
            <p:nvPr/>
          </p:nvSpPr>
          <p:spPr>
            <a:xfrm>
              <a:off x="3837375" y="273113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Oval 65"/>
            <p:cNvSpPr/>
            <p:nvPr/>
          </p:nvSpPr>
          <p:spPr>
            <a:xfrm>
              <a:off x="4016377" y="252110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a:off x="4195379" y="293511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4368941" y="377242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4561906" y="481712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4757955" y="526897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4954005" y="484443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Oval 71"/>
            <p:cNvSpPr/>
            <p:nvPr/>
          </p:nvSpPr>
          <p:spPr>
            <a:xfrm>
              <a:off x="5150054" y="392593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a:off x="5329056" y="318178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5508057" y="303753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5687059" y="3598306"/>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5866061" y="476921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Oval 76"/>
            <p:cNvSpPr/>
            <p:nvPr/>
          </p:nvSpPr>
          <p:spPr>
            <a:xfrm>
              <a:off x="6045061" y="576492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Oval 77"/>
            <p:cNvSpPr/>
            <p:nvPr/>
          </p:nvSpPr>
          <p:spPr>
            <a:xfrm>
              <a:off x="6232587" y="610467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Oval 78"/>
            <p:cNvSpPr/>
            <p:nvPr/>
          </p:nvSpPr>
          <p:spPr>
            <a:xfrm>
              <a:off x="6428636" y="556492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Oval 79"/>
            <p:cNvSpPr/>
            <p:nvPr/>
          </p:nvSpPr>
          <p:spPr>
            <a:xfrm>
              <a:off x="6624686" y="453717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Oval 80"/>
            <p:cNvSpPr/>
            <p:nvPr/>
          </p:nvSpPr>
          <p:spPr>
            <a:xfrm>
              <a:off x="6820735" y="3239828"/>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6999737" y="238631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Oval 82"/>
            <p:cNvSpPr/>
            <p:nvPr/>
          </p:nvSpPr>
          <p:spPr>
            <a:xfrm>
              <a:off x="7178738" y="2201835"/>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Oval 83"/>
            <p:cNvSpPr/>
            <p:nvPr/>
          </p:nvSpPr>
          <p:spPr>
            <a:xfrm>
              <a:off x="7357740" y="278917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a:off x="7521325" y="3867900"/>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416592" y="589517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8" name="Group 147"/>
          <p:cNvGrpSpPr/>
          <p:nvPr/>
        </p:nvGrpSpPr>
        <p:grpSpPr>
          <a:xfrm>
            <a:off x="630772" y="1495360"/>
            <a:ext cx="7694238" cy="5168892"/>
            <a:chOff x="630772" y="1495360"/>
            <a:chExt cx="7694238" cy="5168892"/>
          </a:xfrm>
        </p:grpSpPr>
        <p:cxnSp>
          <p:nvCxnSpPr>
            <p:cNvPr id="11" name="Straight Connector 10"/>
            <p:cNvCxnSpPr/>
            <p:nvPr/>
          </p:nvCxnSpPr>
          <p:spPr>
            <a:xfrm>
              <a:off x="630772" y="4227519"/>
              <a:ext cx="721425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495360"/>
              <a:ext cx="0" cy="5168892"/>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7933068" y="4042853"/>
              <a:ext cx="391942" cy="369332"/>
            </a:xfrm>
            <a:prstGeom prst="rect">
              <a:avLst/>
            </a:prstGeom>
            <a:noFill/>
          </p:spPr>
          <p:txBody>
            <a:bodyPr wrap="none" rtlCol="0">
              <a:spAutoFit/>
            </a:bodyPr>
            <a:lstStyle/>
            <a:p>
              <a:r>
                <a:rPr lang="en-US" dirty="0"/>
                <a:t>1s</a:t>
              </a:r>
            </a:p>
          </p:txBody>
        </p:sp>
      </p:grpSp>
    </p:spTree>
    <p:extLst>
      <p:ext uri="{BB962C8B-B14F-4D97-AF65-F5344CB8AC3E}">
        <p14:creationId xmlns="" xmlns:p14="http://schemas.microsoft.com/office/powerpoint/2010/main" val="1208128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4" name="Group 143"/>
          <p:cNvGrpSpPr/>
          <p:nvPr/>
        </p:nvGrpSpPr>
        <p:grpSpPr>
          <a:xfrm>
            <a:off x="1091056" y="1729358"/>
            <a:ext cx="6683437" cy="4654105"/>
            <a:chOff x="1091056" y="1729358"/>
            <a:chExt cx="6683437" cy="4654105"/>
          </a:xfrm>
        </p:grpSpPr>
        <p:cxnSp>
          <p:nvCxnSpPr>
            <p:cNvPr id="10" name="Straight Connector 9"/>
            <p:cNvCxnSpPr/>
            <p:nvPr/>
          </p:nvCxnSpPr>
          <p:spPr>
            <a:xfrm>
              <a:off x="109105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27858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47463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16706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86673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04573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222473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40373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582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2761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94926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314531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334136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353741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71641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89541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07441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341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43241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461994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81599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01204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52080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38709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56609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574509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924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103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29062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48667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668272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687877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705777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723677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741577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75947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7744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grpSp>
      <p:grpSp>
        <p:nvGrpSpPr>
          <p:cNvPr id="145" name="Group 144"/>
          <p:cNvGrpSpPr/>
          <p:nvPr/>
        </p:nvGrpSpPr>
        <p:grpSpPr>
          <a:xfrm>
            <a:off x="756434" y="1899633"/>
            <a:ext cx="7104113" cy="4340051"/>
            <a:chOff x="630772" y="1899633"/>
            <a:chExt cx="7229775" cy="4340051"/>
          </a:xfrm>
        </p:grpSpPr>
        <p:cxnSp>
          <p:nvCxnSpPr>
            <p:cNvPr id="108" name="Straight Connector 107"/>
            <p:cNvCxnSpPr/>
            <p:nvPr/>
          </p:nvCxnSpPr>
          <p:spPr>
            <a:xfrm>
              <a:off x="630772" y="437991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a:off x="630772" y="4537172"/>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630772" y="46974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630772" y="48498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630772" y="50022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a:off x="630772" y="51546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630772" y="53070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630772" y="54696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630772" y="56220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630772" y="57744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p:nvCxnSpPr>
          <p:spPr>
            <a:xfrm>
              <a:off x="630772" y="59268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a:off x="630772" y="608728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630772" y="623968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630772" y="2201835"/>
              <a:ext cx="7214258" cy="12434"/>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630772" y="2371522"/>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630772" y="25317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630772" y="26841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630772" y="28365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a:off x="630772" y="29889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p:cNvCxnSpPr/>
            <p:nvPr/>
          </p:nvCxnSpPr>
          <p:spPr>
            <a:xfrm>
              <a:off x="630772" y="31413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630772" y="33040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630772" y="34564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630772" y="36088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a:off x="630772" y="37612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630772" y="392163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630772" y="407403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p:nvCxnSpPr>
          <p:spPr>
            <a:xfrm>
              <a:off x="630772" y="1899633"/>
              <a:ext cx="7229775"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p:nvCxnSpPr>
          <p:spPr>
            <a:xfrm>
              <a:off x="630772" y="2059870"/>
              <a:ext cx="7229775"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p:txBody>
          <a:bodyPr>
            <a:normAutofit/>
          </a:bodyPr>
          <a:lstStyle/>
          <a:p>
            <a:r>
              <a:rPr lang="en-US" dirty="0"/>
              <a:t>Digitalizácia zvuku - kvantovanie</a:t>
            </a:r>
          </a:p>
        </p:txBody>
      </p:sp>
      <p:grpSp>
        <p:nvGrpSpPr>
          <p:cNvPr id="147" name="Group 146"/>
          <p:cNvGrpSpPr/>
          <p:nvPr/>
        </p:nvGrpSpPr>
        <p:grpSpPr>
          <a:xfrm>
            <a:off x="912055" y="2215610"/>
            <a:ext cx="6725348" cy="3947106"/>
            <a:chOff x="912055" y="2215610"/>
            <a:chExt cx="6725348" cy="3947106"/>
          </a:xfrm>
        </p:grpSpPr>
        <p:sp>
          <p:nvSpPr>
            <p:cNvPr id="9" name="Freeform 8"/>
            <p:cNvSpPr/>
            <p:nvPr/>
          </p:nvSpPr>
          <p:spPr>
            <a:xfrm>
              <a:off x="912055"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2702071" y="2565490"/>
              <a:ext cx="1790016" cy="324734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4492087" y="3051314"/>
              <a:ext cx="1355300" cy="2275698"/>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847387"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46" name="Group 145"/>
          <p:cNvGrpSpPr/>
          <p:nvPr/>
        </p:nvGrpSpPr>
        <p:grpSpPr>
          <a:xfrm>
            <a:off x="1033017" y="2164399"/>
            <a:ext cx="6604386" cy="4056356"/>
            <a:chOff x="1033017" y="2164399"/>
            <a:chExt cx="6604386" cy="4056356"/>
          </a:xfrm>
        </p:grpSpPr>
        <p:sp>
          <p:nvSpPr>
            <p:cNvPr id="6" name="Oval 5"/>
            <p:cNvSpPr/>
            <p:nvPr/>
          </p:nvSpPr>
          <p:spPr>
            <a:xfrm>
              <a:off x="1033017" y="544884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Oval 51"/>
            <p:cNvSpPr/>
            <p:nvPr/>
          </p:nvSpPr>
          <p:spPr>
            <a:xfrm>
              <a:off x="1219557" y="6058720"/>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Oval 52"/>
            <p:cNvSpPr/>
            <p:nvPr/>
          </p:nvSpPr>
          <p:spPr>
            <a:xfrm>
              <a:off x="1612642" y="5000361"/>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Oval 53"/>
            <p:cNvSpPr/>
            <p:nvPr/>
          </p:nvSpPr>
          <p:spPr>
            <a:xfrm>
              <a:off x="2166694" y="216439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Oval 54"/>
            <p:cNvSpPr/>
            <p:nvPr/>
          </p:nvSpPr>
          <p:spPr>
            <a:xfrm>
              <a:off x="1987693" y="273113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Oval 55"/>
            <p:cNvSpPr/>
            <p:nvPr/>
          </p:nvSpPr>
          <p:spPr>
            <a:xfrm>
              <a:off x="1808691" y="371438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Oval 56"/>
            <p:cNvSpPr/>
            <p:nvPr/>
          </p:nvSpPr>
          <p:spPr>
            <a:xfrm>
              <a:off x="2345696" y="2444351"/>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Oval 57"/>
            <p:cNvSpPr/>
            <p:nvPr/>
          </p:nvSpPr>
          <p:spPr>
            <a:xfrm>
              <a:off x="2524698" y="329786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Oval 58"/>
            <p:cNvSpPr/>
            <p:nvPr/>
          </p:nvSpPr>
          <p:spPr>
            <a:xfrm>
              <a:off x="2702071" y="4595211"/>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0" name="Oval 59"/>
            <p:cNvSpPr/>
            <p:nvPr/>
          </p:nvSpPr>
          <p:spPr>
            <a:xfrm>
              <a:off x="2891224" y="544884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Oval 60"/>
            <p:cNvSpPr/>
            <p:nvPr/>
          </p:nvSpPr>
          <p:spPr>
            <a:xfrm>
              <a:off x="3087273" y="575479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Oval 61"/>
            <p:cNvSpPr/>
            <p:nvPr/>
          </p:nvSpPr>
          <p:spPr>
            <a:xfrm>
              <a:off x="3283323" y="5390805"/>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Oval 62"/>
            <p:cNvSpPr/>
            <p:nvPr/>
          </p:nvSpPr>
          <p:spPr>
            <a:xfrm>
              <a:off x="3479372" y="447913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Oval 63"/>
            <p:cNvSpPr/>
            <p:nvPr/>
          </p:nvSpPr>
          <p:spPr>
            <a:xfrm>
              <a:off x="3658374" y="346162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Oval 64"/>
            <p:cNvSpPr/>
            <p:nvPr/>
          </p:nvSpPr>
          <p:spPr>
            <a:xfrm>
              <a:off x="3837375" y="2731134"/>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Oval 65"/>
            <p:cNvSpPr/>
            <p:nvPr/>
          </p:nvSpPr>
          <p:spPr>
            <a:xfrm>
              <a:off x="4016377" y="252110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Oval 66"/>
            <p:cNvSpPr/>
            <p:nvPr/>
          </p:nvSpPr>
          <p:spPr>
            <a:xfrm>
              <a:off x="4195379" y="293511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Oval 67"/>
            <p:cNvSpPr/>
            <p:nvPr/>
          </p:nvSpPr>
          <p:spPr>
            <a:xfrm>
              <a:off x="4368941" y="377242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4561906" y="481712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Oval 69"/>
            <p:cNvSpPr/>
            <p:nvPr/>
          </p:nvSpPr>
          <p:spPr>
            <a:xfrm>
              <a:off x="4757955" y="526897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4954005" y="484443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2" name="Oval 71"/>
            <p:cNvSpPr/>
            <p:nvPr/>
          </p:nvSpPr>
          <p:spPr>
            <a:xfrm>
              <a:off x="5150054" y="392593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Oval 72"/>
            <p:cNvSpPr/>
            <p:nvPr/>
          </p:nvSpPr>
          <p:spPr>
            <a:xfrm>
              <a:off x="5329056" y="318178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Oval 73"/>
            <p:cNvSpPr/>
            <p:nvPr/>
          </p:nvSpPr>
          <p:spPr>
            <a:xfrm>
              <a:off x="5508057" y="3037539"/>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Oval 74"/>
            <p:cNvSpPr/>
            <p:nvPr/>
          </p:nvSpPr>
          <p:spPr>
            <a:xfrm>
              <a:off x="5687059" y="3598306"/>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Oval 75"/>
            <p:cNvSpPr/>
            <p:nvPr/>
          </p:nvSpPr>
          <p:spPr>
            <a:xfrm>
              <a:off x="5866061" y="476921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Oval 76"/>
            <p:cNvSpPr/>
            <p:nvPr/>
          </p:nvSpPr>
          <p:spPr>
            <a:xfrm>
              <a:off x="6045061" y="576492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8" name="Oval 77"/>
            <p:cNvSpPr/>
            <p:nvPr/>
          </p:nvSpPr>
          <p:spPr>
            <a:xfrm>
              <a:off x="6232587" y="610467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Oval 78"/>
            <p:cNvSpPr/>
            <p:nvPr/>
          </p:nvSpPr>
          <p:spPr>
            <a:xfrm>
              <a:off x="6428636" y="556492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Oval 79"/>
            <p:cNvSpPr/>
            <p:nvPr/>
          </p:nvSpPr>
          <p:spPr>
            <a:xfrm>
              <a:off x="6624686" y="453717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1" name="Oval 80"/>
            <p:cNvSpPr/>
            <p:nvPr/>
          </p:nvSpPr>
          <p:spPr>
            <a:xfrm>
              <a:off x="6820735" y="3239828"/>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Oval 81"/>
            <p:cNvSpPr/>
            <p:nvPr/>
          </p:nvSpPr>
          <p:spPr>
            <a:xfrm>
              <a:off x="6999737" y="2386312"/>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3" name="Oval 82"/>
            <p:cNvSpPr/>
            <p:nvPr/>
          </p:nvSpPr>
          <p:spPr>
            <a:xfrm>
              <a:off x="7178738" y="2201835"/>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4" name="Oval 83"/>
            <p:cNvSpPr/>
            <p:nvPr/>
          </p:nvSpPr>
          <p:spPr>
            <a:xfrm>
              <a:off x="7357740" y="2789173"/>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Oval 84"/>
            <p:cNvSpPr/>
            <p:nvPr/>
          </p:nvSpPr>
          <p:spPr>
            <a:xfrm>
              <a:off x="7521325" y="3867900"/>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Oval 85"/>
            <p:cNvSpPr/>
            <p:nvPr/>
          </p:nvSpPr>
          <p:spPr>
            <a:xfrm>
              <a:off x="1416592" y="5895177"/>
              <a:ext cx="116078" cy="116078"/>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8" name="Group 147"/>
          <p:cNvGrpSpPr/>
          <p:nvPr/>
        </p:nvGrpSpPr>
        <p:grpSpPr>
          <a:xfrm>
            <a:off x="630772" y="1495360"/>
            <a:ext cx="7694238" cy="5168892"/>
            <a:chOff x="630772" y="1495360"/>
            <a:chExt cx="7694238" cy="5168892"/>
          </a:xfrm>
        </p:grpSpPr>
        <p:cxnSp>
          <p:nvCxnSpPr>
            <p:cNvPr id="11" name="Straight Connector 10"/>
            <p:cNvCxnSpPr/>
            <p:nvPr/>
          </p:nvCxnSpPr>
          <p:spPr>
            <a:xfrm>
              <a:off x="630772" y="4227519"/>
              <a:ext cx="721425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495360"/>
              <a:ext cx="0" cy="5168892"/>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7933068" y="4042853"/>
              <a:ext cx="391942" cy="369332"/>
            </a:xfrm>
            <a:prstGeom prst="rect">
              <a:avLst/>
            </a:prstGeom>
            <a:noFill/>
          </p:spPr>
          <p:txBody>
            <a:bodyPr wrap="none" rtlCol="0">
              <a:spAutoFit/>
            </a:bodyPr>
            <a:lstStyle/>
            <a:p>
              <a:r>
                <a:rPr lang="en-US" dirty="0"/>
                <a:t>1s</a:t>
              </a:r>
            </a:p>
          </p:txBody>
        </p:sp>
      </p:grpSp>
      <p:sp>
        <p:nvSpPr>
          <p:cNvPr id="139" name="Freeform 138"/>
          <p:cNvSpPr/>
          <p:nvPr/>
        </p:nvSpPr>
        <p:spPr>
          <a:xfrm>
            <a:off x="909108" y="2199834"/>
            <a:ext cx="6870362" cy="4045752"/>
          </a:xfrm>
          <a:custGeom>
            <a:avLst/>
            <a:gdLst>
              <a:gd name="connsiteX0" fmla="*/ 0 w 6870362"/>
              <a:gd name="connsiteY0" fmla="*/ 2019406 h 4045752"/>
              <a:gd name="connsiteX1" fmla="*/ 6940 w 6870362"/>
              <a:gd name="connsiteY1" fmla="*/ 3268523 h 4045752"/>
              <a:gd name="connsiteX2" fmla="*/ 187374 w 6870362"/>
              <a:gd name="connsiteY2" fmla="*/ 3268523 h 4045752"/>
              <a:gd name="connsiteX3" fmla="*/ 187374 w 6870362"/>
              <a:gd name="connsiteY3" fmla="*/ 3893082 h 4045752"/>
              <a:gd name="connsiteX4" fmla="*/ 367808 w 6870362"/>
              <a:gd name="connsiteY4" fmla="*/ 3893082 h 4045752"/>
              <a:gd name="connsiteX5" fmla="*/ 562121 w 6870362"/>
              <a:gd name="connsiteY5" fmla="*/ 3893082 h 4045752"/>
              <a:gd name="connsiteX6" fmla="*/ 576000 w 6870362"/>
              <a:gd name="connsiteY6" fmla="*/ 3268523 h 4045752"/>
              <a:gd name="connsiteX7" fmla="*/ 770314 w 6870362"/>
              <a:gd name="connsiteY7" fmla="*/ 3275463 h 4045752"/>
              <a:gd name="connsiteX8" fmla="*/ 770314 w 6870362"/>
              <a:gd name="connsiteY8" fmla="*/ 2019406 h 4045752"/>
              <a:gd name="connsiteX9" fmla="*/ 957687 w 6870362"/>
              <a:gd name="connsiteY9" fmla="*/ 2019406 h 4045752"/>
              <a:gd name="connsiteX10" fmla="*/ 950747 w 6870362"/>
              <a:gd name="connsiteY10" fmla="*/ 943777 h 4045752"/>
              <a:gd name="connsiteX11" fmla="*/ 1145061 w 6870362"/>
              <a:gd name="connsiteY11" fmla="*/ 936838 h 4045752"/>
              <a:gd name="connsiteX12" fmla="*/ 1138121 w 6870362"/>
              <a:gd name="connsiteY12" fmla="*/ 6940 h 4045752"/>
              <a:gd name="connsiteX13" fmla="*/ 1492049 w 6870362"/>
              <a:gd name="connsiteY13" fmla="*/ 6940 h 4045752"/>
              <a:gd name="connsiteX14" fmla="*/ 1485109 w 6870362"/>
              <a:gd name="connsiteY14" fmla="*/ 638438 h 4045752"/>
              <a:gd name="connsiteX15" fmla="*/ 1693302 w 6870362"/>
              <a:gd name="connsiteY15" fmla="*/ 645377 h 4045752"/>
              <a:gd name="connsiteX16" fmla="*/ 1679422 w 6870362"/>
              <a:gd name="connsiteY16" fmla="*/ 1721006 h 4045752"/>
              <a:gd name="connsiteX17" fmla="*/ 1852916 w 6870362"/>
              <a:gd name="connsiteY17" fmla="*/ 1721006 h 4045752"/>
              <a:gd name="connsiteX18" fmla="*/ 1845976 w 6870362"/>
              <a:gd name="connsiteY18" fmla="*/ 2956244 h 4045752"/>
              <a:gd name="connsiteX19" fmla="*/ 2033350 w 6870362"/>
              <a:gd name="connsiteY19" fmla="*/ 2956244 h 4045752"/>
              <a:gd name="connsiteX20" fmla="*/ 2047229 w 6870362"/>
              <a:gd name="connsiteY20" fmla="*/ 3580802 h 4045752"/>
              <a:gd name="connsiteX21" fmla="*/ 2435856 w 6870362"/>
              <a:gd name="connsiteY21" fmla="*/ 3566923 h 4045752"/>
              <a:gd name="connsiteX22" fmla="*/ 2435856 w 6870362"/>
              <a:gd name="connsiteY22" fmla="*/ 2796635 h 4045752"/>
              <a:gd name="connsiteX23" fmla="*/ 2637109 w 6870362"/>
              <a:gd name="connsiteY23" fmla="*/ 2796635 h 4045752"/>
              <a:gd name="connsiteX24" fmla="*/ 2630169 w 6870362"/>
              <a:gd name="connsiteY24" fmla="*/ 1714066 h 4045752"/>
              <a:gd name="connsiteX25" fmla="*/ 2810603 w 6870362"/>
              <a:gd name="connsiteY25" fmla="*/ 1714066 h 4045752"/>
              <a:gd name="connsiteX26" fmla="*/ 2803663 w 6870362"/>
              <a:gd name="connsiteY26" fmla="*/ 784168 h 4045752"/>
              <a:gd name="connsiteX27" fmla="*/ 2991037 w 6870362"/>
              <a:gd name="connsiteY27" fmla="*/ 784168 h 4045752"/>
              <a:gd name="connsiteX28" fmla="*/ 2997976 w 6870362"/>
              <a:gd name="connsiteY28" fmla="*/ 326158 h 4045752"/>
              <a:gd name="connsiteX29" fmla="*/ 3338025 w 6870362"/>
              <a:gd name="connsiteY29" fmla="*/ 326158 h 4045752"/>
              <a:gd name="connsiteX30" fmla="*/ 3338025 w 6870362"/>
              <a:gd name="connsiteY30" fmla="*/ 1408727 h 4045752"/>
              <a:gd name="connsiteX31" fmla="*/ 3525398 w 6870362"/>
              <a:gd name="connsiteY31" fmla="*/ 1408727 h 4045752"/>
              <a:gd name="connsiteX32" fmla="*/ 3525398 w 6870362"/>
              <a:gd name="connsiteY32" fmla="*/ 2338625 h 4045752"/>
              <a:gd name="connsiteX33" fmla="*/ 3712772 w 6870362"/>
              <a:gd name="connsiteY33" fmla="*/ 2324746 h 4045752"/>
              <a:gd name="connsiteX34" fmla="*/ 3719711 w 6870362"/>
              <a:gd name="connsiteY34" fmla="*/ 3115853 h 4045752"/>
              <a:gd name="connsiteX35" fmla="*/ 4094458 w 6870362"/>
              <a:gd name="connsiteY35" fmla="*/ 3101974 h 4045752"/>
              <a:gd name="connsiteX36" fmla="*/ 4101398 w 6870362"/>
              <a:gd name="connsiteY36" fmla="*/ 2192895 h 4045752"/>
              <a:gd name="connsiteX37" fmla="*/ 4309591 w 6870362"/>
              <a:gd name="connsiteY37" fmla="*/ 2179015 h 4045752"/>
              <a:gd name="connsiteX38" fmla="*/ 4309591 w 6870362"/>
              <a:gd name="connsiteY38" fmla="*/ 1387908 h 4045752"/>
              <a:gd name="connsiteX39" fmla="*/ 4483085 w 6870362"/>
              <a:gd name="connsiteY39" fmla="*/ 1394848 h 4045752"/>
              <a:gd name="connsiteX40" fmla="*/ 4469205 w 6870362"/>
              <a:gd name="connsiteY40" fmla="*/ 784168 h 4045752"/>
              <a:gd name="connsiteX41" fmla="*/ 4830073 w 6870362"/>
              <a:gd name="connsiteY41" fmla="*/ 784168 h 4045752"/>
              <a:gd name="connsiteX42" fmla="*/ 4843952 w 6870362"/>
              <a:gd name="connsiteY42" fmla="*/ 2185955 h 4045752"/>
              <a:gd name="connsiteX43" fmla="*/ 5031326 w 6870362"/>
              <a:gd name="connsiteY43" fmla="*/ 2185955 h 4045752"/>
              <a:gd name="connsiteX44" fmla="*/ 5010506 w 6870362"/>
              <a:gd name="connsiteY44" fmla="*/ 3275463 h 4045752"/>
              <a:gd name="connsiteX45" fmla="*/ 5190940 w 6870362"/>
              <a:gd name="connsiteY45" fmla="*/ 3268523 h 4045752"/>
              <a:gd name="connsiteX46" fmla="*/ 5197880 w 6870362"/>
              <a:gd name="connsiteY46" fmla="*/ 3886142 h 4045752"/>
              <a:gd name="connsiteX47" fmla="*/ 5197880 w 6870362"/>
              <a:gd name="connsiteY47" fmla="*/ 4045752 h 4045752"/>
              <a:gd name="connsiteX48" fmla="*/ 5586506 w 6870362"/>
              <a:gd name="connsiteY48" fmla="*/ 4038812 h 4045752"/>
              <a:gd name="connsiteX49" fmla="*/ 5586506 w 6870362"/>
              <a:gd name="connsiteY49" fmla="*/ 2643965 h 4045752"/>
              <a:gd name="connsiteX50" fmla="*/ 5787759 w 6870362"/>
              <a:gd name="connsiteY50" fmla="*/ 2650904 h 4045752"/>
              <a:gd name="connsiteX51" fmla="*/ 5766940 w 6870362"/>
              <a:gd name="connsiteY51" fmla="*/ 1394848 h 4045752"/>
              <a:gd name="connsiteX52" fmla="*/ 5982073 w 6870362"/>
              <a:gd name="connsiteY52" fmla="*/ 1394848 h 4045752"/>
              <a:gd name="connsiteX53" fmla="*/ 5975133 w 6870362"/>
              <a:gd name="connsiteY53" fmla="*/ 471889 h 4045752"/>
              <a:gd name="connsiteX54" fmla="*/ 6148627 w 6870362"/>
              <a:gd name="connsiteY54" fmla="*/ 471889 h 4045752"/>
              <a:gd name="connsiteX55" fmla="*/ 6134747 w 6870362"/>
              <a:gd name="connsiteY55" fmla="*/ 6940 h 4045752"/>
              <a:gd name="connsiteX56" fmla="*/ 6336000 w 6870362"/>
              <a:gd name="connsiteY56" fmla="*/ 0 h 4045752"/>
              <a:gd name="connsiteX57" fmla="*/ 6336000 w 6870362"/>
              <a:gd name="connsiteY57" fmla="*/ 471889 h 4045752"/>
              <a:gd name="connsiteX58" fmla="*/ 6502555 w 6870362"/>
              <a:gd name="connsiteY58" fmla="*/ 478828 h 4045752"/>
              <a:gd name="connsiteX59" fmla="*/ 6509494 w 6870362"/>
              <a:gd name="connsiteY59" fmla="*/ 1415666 h 4045752"/>
              <a:gd name="connsiteX60" fmla="*/ 6689928 w 6870362"/>
              <a:gd name="connsiteY60" fmla="*/ 1408727 h 4045752"/>
              <a:gd name="connsiteX61" fmla="*/ 6696868 w 6870362"/>
              <a:gd name="connsiteY61" fmla="*/ 1866736 h 4045752"/>
              <a:gd name="connsiteX62" fmla="*/ 6870362 w 6870362"/>
              <a:gd name="connsiteY62" fmla="*/ 1880615 h 4045752"/>
              <a:gd name="connsiteX63" fmla="*/ 6870362 w 6870362"/>
              <a:gd name="connsiteY63" fmla="*/ 2026346 h 4045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870362" h="4045752">
                <a:moveTo>
                  <a:pt x="0" y="2019406"/>
                </a:moveTo>
                <a:cubicBezTo>
                  <a:pt x="2313" y="2435778"/>
                  <a:pt x="4627" y="2852151"/>
                  <a:pt x="6940" y="3268523"/>
                </a:cubicBezTo>
                <a:lnTo>
                  <a:pt x="187374" y="3268523"/>
                </a:lnTo>
                <a:lnTo>
                  <a:pt x="187374" y="3893082"/>
                </a:lnTo>
                <a:lnTo>
                  <a:pt x="367808" y="3893082"/>
                </a:lnTo>
                <a:lnTo>
                  <a:pt x="562121" y="3893082"/>
                </a:lnTo>
                <a:lnTo>
                  <a:pt x="576000" y="3268523"/>
                </a:lnTo>
                <a:lnTo>
                  <a:pt x="770314" y="3275463"/>
                </a:lnTo>
                <a:lnTo>
                  <a:pt x="770314" y="2019406"/>
                </a:lnTo>
                <a:lnTo>
                  <a:pt x="957687" y="2019406"/>
                </a:lnTo>
                <a:cubicBezTo>
                  <a:pt x="955374" y="1660863"/>
                  <a:pt x="953060" y="1302320"/>
                  <a:pt x="950747" y="943777"/>
                </a:cubicBezTo>
                <a:lnTo>
                  <a:pt x="1145061" y="936838"/>
                </a:lnTo>
                <a:cubicBezTo>
                  <a:pt x="1142748" y="626872"/>
                  <a:pt x="1140434" y="316906"/>
                  <a:pt x="1138121" y="6940"/>
                </a:cubicBezTo>
                <a:lnTo>
                  <a:pt x="1492049" y="6940"/>
                </a:lnTo>
                <a:cubicBezTo>
                  <a:pt x="1489736" y="217439"/>
                  <a:pt x="1487422" y="427939"/>
                  <a:pt x="1485109" y="638438"/>
                </a:cubicBezTo>
                <a:lnTo>
                  <a:pt x="1693302" y="645377"/>
                </a:lnTo>
                <a:lnTo>
                  <a:pt x="1679422" y="1721006"/>
                </a:lnTo>
                <a:lnTo>
                  <a:pt x="1852916" y="1721006"/>
                </a:lnTo>
                <a:cubicBezTo>
                  <a:pt x="1850603" y="2132752"/>
                  <a:pt x="1848289" y="2544498"/>
                  <a:pt x="1845976" y="2956244"/>
                </a:cubicBezTo>
                <a:lnTo>
                  <a:pt x="2033350" y="2956244"/>
                </a:lnTo>
                <a:lnTo>
                  <a:pt x="2047229" y="3580802"/>
                </a:lnTo>
                <a:lnTo>
                  <a:pt x="2435856" y="3566923"/>
                </a:lnTo>
                <a:lnTo>
                  <a:pt x="2435856" y="2796635"/>
                </a:lnTo>
                <a:lnTo>
                  <a:pt x="2637109" y="2796635"/>
                </a:lnTo>
                <a:cubicBezTo>
                  <a:pt x="2634796" y="2435779"/>
                  <a:pt x="2632482" y="2074922"/>
                  <a:pt x="2630169" y="1714066"/>
                </a:cubicBezTo>
                <a:lnTo>
                  <a:pt x="2810603" y="1714066"/>
                </a:lnTo>
                <a:cubicBezTo>
                  <a:pt x="2808290" y="1404100"/>
                  <a:pt x="2805976" y="1094134"/>
                  <a:pt x="2803663" y="784168"/>
                </a:cubicBezTo>
                <a:lnTo>
                  <a:pt x="2991037" y="784168"/>
                </a:lnTo>
                <a:lnTo>
                  <a:pt x="2997976" y="326158"/>
                </a:lnTo>
                <a:lnTo>
                  <a:pt x="3338025" y="326158"/>
                </a:lnTo>
                <a:lnTo>
                  <a:pt x="3338025" y="1408727"/>
                </a:lnTo>
                <a:lnTo>
                  <a:pt x="3525398" y="1408727"/>
                </a:lnTo>
                <a:lnTo>
                  <a:pt x="3525398" y="2338625"/>
                </a:lnTo>
                <a:lnTo>
                  <a:pt x="3712772" y="2324746"/>
                </a:lnTo>
                <a:lnTo>
                  <a:pt x="3719711" y="3115853"/>
                </a:lnTo>
                <a:lnTo>
                  <a:pt x="4094458" y="3101974"/>
                </a:lnTo>
                <a:cubicBezTo>
                  <a:pt x="4096771" y="2798948"/>
                  <a:pt x="4099085" y="2495921"/>
                  <a:pt x="4101398" y="2192895"/>
                </a:cubicBezTo>
                <a:lnTo>
                  <a:pt x="4309591" y="2179015"/>
                </a:lnTo>
                <a:lnTo>
                  <a:pt x="4309591" y="1387908"/>
                </a:lnTo>
                <a:lnTo>
                  <a:pt x="4483085" y="1394848"/>
                </a:lnTo>
                <a:lnTo>
                  <a:pt x="4469205" y="784168"/>
                </a:lnTo>
                <a:lnTo>
                  <a:pt x="4830073" y="784168"/>
                </a:lnTo>
                <a:lnTo>
                  <a:pt x="4843952" y="2185955"/>
                </a:lnTo>
                <a:lnTo>
                  <a:pt x="5031326" y="2185955"/>
                </a:lnTo>
                <a:lnTo>
                  <a:pt x="5010506" y="3275463"/>
                </a:lnTo>
                <a:lnTo>
                  <a:pt x="5190940" y="3268523"/>
                </a:lnTo>
                <a:cubicBezTo>
                  <a:pt x="5193253" y="3474396"/>
                  <a:pt x="5195567" y="3680269"/>
                  <a:pt x="5197880" y="3886142"/>
                </a:cubicBezTo>
                <a:lnTo>
                  <a:pt x="5197880" y="4045752"/>
                </a:lnTo>
                <a:lnTo>
                  <a:pt x="5586506" y="4038812"/>
                </a:lnTo>
                <a:lnTo>
                  <a:pt x="5586506" y="2643965"/>
                </a:lnTo>
                <a:lnTo>
                  <a:pt x="5787759" y="2650904"/>
                </a:lnTo>
                <a:lnTo>
                  <a:pt x="5766940" y="1394848"/>
                </a:lnTo>
                <a:lnTo>
                  <a:pt x="5982073" y="1394848"/>
                </a:lnTo>
                <a:cubicBezTo>
                  <a:pt x="5979760" y="1087195"/>
                  <a:pt x="5977446" y="779542"/>
                  <a:pt x="5975133" y="471889"/>
                </a:cubicBezTo>
                <a:lnTo>
                  <a:pt x="6148627" y="471889"/>
                </a:lnTo>
                <a:lnTo>
                  <a:pt x="6134747" y="6940"/>
                </a:lnTo>
                <a:lnTo>
                  <a:pt x="6336000" y="0"/>
                </a:lnTo>
                <a:lnTo>
                  <a:pt x="6336000" y="471889"/>
                </a:lnTo>
                <a:lnTo>
                  <a:pt x="6502555" y="478828"/>
                </a:lnTo>
                <a:lnTo>
                  <a:pt x="6509494" y="1415666"/>
                </a:lnTo>
                <a:lnTo>
                  <a:pt x="6689928" y="1408727"/>
                </a:lnTo>
                <a:lnTo>
                  <a:pt x="6696868" y="1866736"/>
                </a:lnTo>
                <a:lnTo>
                  <a:pt x="6870362" y="1880615"/>
                </a:lnTo>
                <a:lnTo>
                  <a:pt x="6870362" y="2026346"/>
                </a:lnTo>
              </a:path>
            </a:pathLst>
          </a:custGeom>
          <a:ln w="38100" cmpd="sng">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0000FF"/>
              </a:solidFill>
            </a:endParaRPr>
          </a:p>
        </p:txBody>
      </p:sp>
    </p:spTree>
    <p:extLst>
      <p:ext uri="{BB962C8B-B14F-4D97-AF65-F5344CB8AC3E}">
        <p14:creationId xmlns="" xmlns:p14="http://schemas.microsoft.com/office/powerpoint/2010/main" val="3688445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Digitalizovaný signál</a:t>
            </a:r>
          </a:p>
        </p:txBody>
      </p:sp>
      <p:grpSp>
        <p:nvGrpSpPr>
          <p:cNvPr id="148" name="Group 147"/>
          <p:cNvGrpSpPr/>
          <p:nvPr/>
        </p:nvGrpSpPr>
        <p:grpSpPr>
          <a:xfrm>
            <a:off x="630772" y="1495360"/>
            <a:ext cx="7694238" cy="5168892"/>
            <a:chOff x="630772" y="1495360"/>
            <a:chExt cx="7694238" cy="5168892"/>
          </a:xfrm>
        </p:grpSpPr>
        <p:cxnSp>
          <p:nvCxnSpPr>
            <p:cNvPr id="11" name="Straight Connector 10"/>
            <p:cNvCxnSpPr/>
            <p:nvPr/>
          </p:nvCxnSpPr>
          <p:spPr>
            <a:xfrm>
              <a:off x="630772" y="4227519"/>
              <a:ext cx="721425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495360"/>
              <a:ext cx="0" cy="5168892"/>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7933068" y="4042853"/>
              <a:ext cx="391942" cy="369332"/>
            </a:xfrm>
            <a:prstGeom prst="rect">
              <a:avLst/>
            </a:prstGeom>
            <a:noFill/>
          </p:spPr>
          <p:txBody>
            <a:bodyPr wrap="none" rtlCol="0">
              <a:spAutoFit/>
            </a:bodyPr>
            <a:lstStyle/>
            <a:p>
              <a:r>
                <a:rPr lang="en-US" dirty="0"/>
                <a:t>1s</a:t>
              </a:r>
            </a:p>
          </p:txBody>
        </p:sp>
      </p:grpSp>
      <p:sp>
        <p:nvSpPr>
          <p:cNvPr id="139" name="Freeform 138"/>
          <p:cNvSpPr/>
          <p:nvPr/>
        </p:nvSpPr>
        <p:spPr>
          <a:xfrm>
            <a:off x="909108" y="2199834"/>
            <a:ext cx="6870362" cy="4045752"/>
          </a:xfrm>
          <a:custGeom>
            <a:avLst/>
            <a:gdLst>
              <a:gd name="connsiteX0" fmla="*/ 0 w 6870362"/>
              <a:gd name="connsiteY0" fmla="*/ 2019406 h 4045752"/>
              <a:gd name="connsiteX1" fmla="*/ 6940 w 6870362"/>
              <a:gd name="connsiteY1" fmla="*/ 3268523 h 4045752"/>
              <a:gd name="connsiteX2" fmla="*/ 187374 w 6870362"/>
              <a:gd name="connsiteY2" fmla="*/ 3268523 h 4045752"/>
              <a:gd name="connsiteX3" fmla="*/ 187374 w 6870362"/>
              <a:gd name="connsiteY3" fmla="*/ 3893082 h 4045752"/>
              <a:gd name="connsiteX4" fmla="*/ 367808 w 6870362"/>
              <a:gd name="connsiteY4" fmla="*/ 3893082 h 4045752"/>
              <a:gd name="connsiteX5" fmla="*/ 562121 w 6870362"/>
              <a:gd name="connsiteY5" fmla="*/ 3893082 h 4045752"/>
              <a:gd name="connsiteX6" fmla="*/ 576000 w 6870362"/>
              <a:gd name="connsiteY6" fmla="*/ 3268523 h 4045752"/>
              <a:gd name="connsiteX7" fmla="*/ 770314 w 6870362"/>
              <a:gd name="connsiteY7" fmla="*/ 3275463 h 4045752"/>
              <a:gd name="connsiteX8" fmla="*/ 770314 w 6870362"/>
              <a:gd name="connsiteY8" fmla="*/ 2019406 h 4045752"/>
              <a:gd name="connsiteX9" fmla="*/ 957687 w 6870362"/>
              <a:gd name="connsiteY9" fmla="*/ 2019406 h 4045752"/>
              <a:gd name="connsiteX10" fmla="*/ 950747 w 6870362"/>
              <a:gd name="connsiteY10" fmla="*/ 943777 h 4045752"/>
              <a:gd name="connsiteX11" fmla="*/ 1145061 w 6870362"/>
              <a:gd name="connsiteY11" fmla="*/ 936838 h 4045752"/>
              <a:gd name="connsiteX12" fmla="*/ 1138121 w 6870362"/>
              <a:gd name="connsiteY12" fmla="*/ 6940 h 4045752"/>
              <a:gd name="connsiteX13" fmla="*/ 1492049 w 6870362"/>
              <a:gd name="connsiteY13" fmla="*/ 6940 h 4045752"/>
              <a:gd name="connsiteX14" fmla="*/ 1485109 w 6870362"/>
              <a:gd name="connsiteY14" fmla="*/ 638438 h 4045752"/>
              <a:gd name="connsiteX15" fmla="*/ 1693302 w 6870362"/>
              <a:gd name="connsiteY15" fmla="*/ 645377 h 4045752"/>
              <a:gd name="connsiteX16" fmla="*/ 1679422 w 6870362"/>
              <a:gd name="connsiteY16" fmla="*/ 1721006 h 4045752"/>
              <a:gd name="connsiteX17" fmla="*/ 1852916 w 6870362"/>
              <a:gd name="connsiteY17" fmla="*/ 1721006 h 4045752"/>
              <a:gd name="connsiteX18" fmla="*/ 1845976 w 6870362"/>
              <a:gd name="connsiteY18" fmla="*/ 2956244 h 4045752"/>
              <a:gd name="connsiteX19" fmla="*/ 2033350 w 6870362"/>
              <a:gd name="connsiteY19" fmla="*/ 2956244 h 4045752"/>
              <a:gd name="connsiteX20" fmla="*/ 2047229 w 6870362"/>
              <a:gd name="connsiteY20" fmla="*/ 3580802 h 4045752"/>
              <a:gd name="connsiteX21" fmla="*/ 2435856 w 6870362"/>
              <a:gd name="connsiteY21" fmla="*/ 3566923 h 4045752"/>
              <a:gd name="connsiteX22" fmla="*/ 2435856 w 6870362"/>
              <a:gd name="connsiteY22" fmla="*/ 2796635 h 4045752"/>
              <a:gd name="connsiteX23" fmla="*/ 2637109 w 6870362"/>
              <a:gd name="connsiteY23" fmla="*/ 2796635 h 4045752"/>
              <a:gd name="connsiteX24" fmla="*/ 2630169 w 6870362"/>
              <a:gd name="connsiteY24" fmla="*/ 1714066 h 4045752"/>
              <a:gd name="connsiteX25" fmla="*/ 2810603 w 6870362"/>
              <a:gd name="connsiteY25" fmla="*/ 1714066 h 4045752"/>
              <a:gd name="connsiteX26" fmla="*/ 2803663 w 6870362"/>
              <a:gd name="connsiteY26" fmla="*/ 784168 h 4045752"/>
              <a:gd name="connsiteX27" fmla="*/ 2991037 w 6870362"/>
              <a:gd name="connsiteY27" fmla="*/ 784168 h 4045752"/>
              <a:gd name="connsiteX28" fmla="*/ 2997976 w 6870362"/>
              <a:gd name="connsiteY28" fmla="*/ 326158 h 4045752"/>
              <a:gd name="connsiteX29" fmla="*/ 3338025 w 6870362"/>
              <a:gd name="connsiteY29" fmla="*/ 326158 h 4045752"/>
              <a:gd name="connsiteX30" fmla="*/ 3338025 w 6870362"/>
              <a:gd name="connsiteY30" fmla="*/ 1408727 h 4045752"/>
              <a:gd name="connsiteX31" fmla="*/ 3525398 w 6870362"/>
              <a:gd name="connsiteY31" fmla="*/ 1408727 h 4045752"/>
              <a:gd name="connsiteX32" fmla="*/ 3525398 w 6870362"/>
              <a:gd name="connsiteY32" fmla="*/ 2338625 h 4045752"/>
              <a:gd name="connsiteX33" fmla="*/ 3712772 w 6870362"/>
              <a:gd name="connsiteY33" fmla="*/ 2324746 h 4045752"/>
              <a:gd name="connsiteX34" fmla="*/ 3719711 w 6870362"/>
              <a:gd name="connsiteY34" fmla="*/ 3115853 h 4045752"/>
              <a:gd name="connsiteX35" fmla="*/ 4094458 w 6870362"/>
              <a:gd name="connsiteY35" fmla="*/ 3101974 h 4045752"/>
              <a:gd name="connsiteX36" fmla="*/ 4101398 w 6870362"/>
              <a:gd name="connsiteY36" fmla="*/ 2192895 h 4045752"/>
              <a:gd name="connsiteX37" fmla="*/ 4309591 w 6870362"/>
              <a:gd name="connsiteY37" fmla="*/ 2179015 h 4045752"/>
              <a:gd name="connsiteX38" fmla="*/ 4309591 w 6870362"/>
              <a:gd name="connsiteY38" fmla="*/ 1387908 h 4045752"/>
              <a:gd name="connsiteX39" fmla="*/ 4483085 w 6870362"/>
              <a:gd name="connsiteY39" fmla="*/ 1394848 h 4045752"/>
              <a:gd name="connsiteX40" fmla="*/ 4469205 w 6870362"/>
              <a:gd name="connsiteY40" fmla="*/ 784168 h 4045752"/>
              <a:gd name="connsiteX41" fmla="*/ 4830073 w 6870362"/>
              <a:gd name="connsiteY41" fmla="*/ 784168 h 4045752"/>
              <a:gd name="connsiteX42" fmla="*/ 4843952 w 6870362"/>
              <a:gd name="connsiteY42" fmla="*/ 2185955 h 4045752"/>
              <a:gd name="connsiteX43" fmla="*/ 5031326 w 6870362"/>
              <a:gd name="connsiteY43" fmla="*/ 2185955 h 4045752"/>
              <a:gd name="connsiteX44" fmla="*/ 5010506 w 6870362"/>
              <a:gd name="connsiteY44" fmla="*/ 3275463 h 4045752"/>
              <a:gd name="connsiteX45" fmla="*/ 5190940 w 6870362"/>
              <a:gd name="connsiteY45" fmla="*/ 3268523 h 4045752"/>
              <a:gd name="connsiteX46" fmla="*/ 5197880 w 6870362"/>
              <a:gd name="connsiteY46" fmla="*/ 3886142 h 4045752"/>
              <a:gd name="connsiteX47" fmla="*/ 5197880 w 6870362"/>
              <a:gd name="connsiteY47" fmla="*/ 4045752 h 4045752"/>
              <a:gd name="connsiteX48" fmla="*/ 5586506 w 6870362"/>
              <a:gd name="connsiteY48" fmla="*/ 4038812 h 4045752"/>
              <a:gd name="connsiteX49" fmla="*/ 5586506 w 6870362"/>
              <a:gd name="connsiteY49" fmla="*/ 2643965 h 4045752"/>
              <a:gd name="connsiteX50" fmla="*/ 5787759 w 6870362"/>
              <a:gd name="connsiteY50" fmla="*/ 2650904 h 4045752"/>
              <a:gd name="connsiteX51" fmla="*/ 5766940 w 6870362"/>
              <a:gd name="connsiteY51" fmla="*/ 1394848 h 4045752"/>
              <a:gd name="connsiteX52" fmla="*/ 5982073 w 6870362"/>
              <a:gd name="connsiteY52" fmla="*/ 1394848 h 4045752"/>
              <a:gd name="connsiteX53" fmla="*/ 5975133 w 6870362"/>
              <a:gd name="connsiteY53" fmla="*/ 471889 h 4045752"/>
              <a:gd name="connsiteX54" fmla="*/ 6148627 w 6870362"/>
              <a:gd name="connsiteY54" fmla="*/ 471889 h 4045752"/>
              <a:gd name="connsiteX55" fmla="*/ 6134747 w 6870362"/>
              <a:gd name="connsiteY55" fmla="*/ 6940 h 4045752"/>
              <a:gd name="connsiteX56" fmla="*/ 6336000 w 6870362"/>
              <a:gd name="connsiteY56" fmla="*/ 0 h 4045752"/>
              <a:gd name="connsiteX57" fmla="*/ 6336000 w 6870362"/>
              <a:gd name="connsiteY57" fmla="*/ 471889 h 4045752"/>
              <a:gd name="connsiteX58" fmla="*/ 6502555 w 6870362"/>
              <a:gd name="connsiteY58" fmla="*/ 478828 h 4045752"/>
              <a:gd name="connsiteX59" fmla="*/ 6509494 w 6870362"/>
              <a:gd name="connsiteY59" fmla="*/ 1415666 h 4045752"/>
              <a:gd name="connsiteX60" fmla="*/ 6689928 w 6870362"/>
              <a:gd name="connsiteY60" fmla="*/ 1408727 h 4045752"/>
              <a:gd name="connsiteX61" fmla="*/ 6696868 w 6870362"/>
              <a:gd name="connsiteY61" fmla="*/ 1866736 h 4045752"/>
              <a:gd name="connsiteX62" fmla="*/ 6870362 w 6870362"/>
              <a:gd name="connsiteY62" fmla="*/ 1880615 h 4045752"/>
              <a:gd name="connsiteX63" fmla="*/ 6870362 w 6870362"/>
              <a:gd name="connsiteY63" fmla="*/ 2026346 h 4045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870362" h="4045752">
                <a:moveTo>
                  <a:pt x="0" y="2019406"/>
                </a:moveTo>
                <a:cubicBezTo>
                  <a:pt x="2313" y="2435778"/>
                  <a:pt x="4627" y="2852151"/>
                  <a:pt x="6940" y="3268523"/>
                </a:cubicBezTo>
                <a:lnTo>
                  <a:pt x="187374" y="3268523"/>
                </a:lnTo>
                <a:lnTo>
                  <a:pt x="187374" y="3893082"/>
                </a:lnTo>
                <a:lnTo>
                  <a:pt x="367808" y="3893082"/>
                </a:lnTo>
                <a:lnTo>
                  <a:pt x="562121" y="3893082"/>
                </a:lnTo>
                <a:lnTo>
                  <a:pt x="576000" y="3268523"/>
                </a:lnTo>
                <a:lnTo>
                  <a:pt x="770314" y="3275463"/>
                </a:lnTo>
                <a:lnTo>
                  <a:pt x="770314" y="2019406"/>
                </a:lnTo>
                <a:lnTo>
                  <a:pt x="957687" y="2019406"/>
                </a:lnTo>
                <a:cubicBezTo>
                  <a:pt x="955374" y="1660863"/>
                  <a:pt x="953060" y="1302320"/>
                  <a:pt x="950747" y="943777"/>
                </a:cubicBezTo>
                <a:lnTo>
                  <a:pt x="1145061" y="936838"/>
                </a:lnTo>
                <a:cubicBezTo>
                  <a:pt x="1142748" y="626872"/>
                  <a:pt x="1140434" y="316906"/>
                  <a:pt x="1138121" y="6940"/>
                </a:cubicBezTo>
                <a:lnTo>
                  <a:pt x="1492049" y="6940"/>
                </a:lnTo>
                <a:cubicBezTo>
                  <a:pt x="1489736" y="217439"/>
                  <a:pt x="1487422" y="427939"/>
                  <a:pt x="1485109" y="638438"/>
                </a:cubicBezTo>
                <a:lnTo>
                  <a:pt x="1693302" y="645377"/>
                </a:lnTo>
                <a:lnTo>
                  <a:pt x="1679422" y="1721006"/>
                </a:lnTo>
                <a:lnTo>
                  <a:pt x="1852916" y="1721006"/>
                </a:lnTo>
                <a:cubicBezTo>
                  <a:pt x="1850603" y="2132752"/>
                  <a:pt x="1848289" y="2544498"/>
                  <a:pt x="1845976" y="2956244"/>
                </a:cubicBezTo>
                <a:lnTo>
                  <a:pt x="2033350" y="2956244"/>
                </a:lnTo>
                <a:lnTo>
                  <a:pt x="2047229" y="3580802"/>
                </a:lnTo>
                <a:lnTo>
                  <a:pt x="2435856" y="3566923"/>
                </a:lnTo>
                <a:lnTo>
                  <a:pt x="2435856" y="2796635"/>
                </a:lnTo>
                <a:lnTo>
                  <a:pt x="2637109" y="2796635"/>
                </a:lnTo>
                <a:cubicBezTo>
                  <a:pt x="2634796" y="2435779"/>
                  <a:pt x="2632482" y="2074922"/>
                  <a:pt x="2630169" y="1714066"/>
                </a:cubicBezTo>
                <a:lnTo>
                  <a:pt x="2810603" y="1714066"/>
                </a:lnTo>
                <a:cubicBezTo>
                  <a:pt x="2808290" y="1404100"/>
                  <a:pt x="2805976" y="1094134"/>
                  <a:pt x="2803663" y="784168"/>
                </a:cubicBezTo>
                <a:lnTo>
                  <a:pt x="2991037" y="784168"/>
                </a:lnTo>
                <a:lnTo>
                  <a:pt x="2997976" y="326158"/>
                </a:lnTo>
                <a:lnTo>
                  <a:pt x="3338025" y="326158"/>
                </a:lnTo>
                <a:lnTo>
                  <a:pt x="3338025" y="1408727"/>
                </a:lnTo>
                <a:lnTo>
                  <a:pt x="3525398" y="1408727"/>
                </a:lnTo>
                <a:lnTo>
                  <a:pt x="3525398" y="2338625"/>
                </a:lnTo>
                <a:lnTo>
                  <a:pt x="3712772" y="2324746"/>
                </a:lnTo>
                <a:lnTo>
                  <a:pt x="3719711" y="3115853"/>
                </a:lnTo>
                <a:lnTo>
                  <a:pt x="4094458" y="3101974"/>
                </a:lnTo>
                <a:cubicBezTo>
                  <a:pt x="4096771" y="2798948"/>
                  <a:pt x="4099085" y="2495921"/>
                  <a:pt x="4101398" y="2192895"/>
                </a:cubicBezTo>
                <a:lnTo>
                  <a:pt x="4309591" y="2179015"/>
                </a:lnTo>
                <a:lnTo>
                  <a:pt x="4309591" y="1387908"/>
                </a:lnTo>
                <a:lnTo>
                  <a:pt x="4483085" y="1394848"/>
                </a:lnTo>
                <a:lnTo>
                  <a:pt x="4469205" y="784168"/>
                </a:lnTo>
                <a:lnTo>
                  <a:pt x="4830073" y="784168"/>
                </a:lnTo>
                <a:lnTo>
                  <a:pt x="4843952" y="2185955"/>
                </a:lnTo>
                <a:lnTo>
                  <a:pt x="5031326" y="2185955"/>
                </a:lnTo>
                <a:lnTo>
                  <a:pt x="5010506" y="3275463"/>
                </a:lnTo>
                <a:lnTo>
                  <a:pt x="5190940" y="3268523"/>
                </a:lnTo>
                <a:cubicBezTo>
                  <a:pt x="5193253" y="3474396"/>
                  <a:pt x="5195567" y="3680269"/>
                  <a:pt x="5197880" y="3886142"/>
                </a:cubicBezTo>
                <a:lnTo>
                  <a:pt x="5197880" y="4045752"/>
                </a:lnTo>
                <a:lnTo>
                  <a:pt x="5586506" y="4038812"/>
                </a:lnTo>
                <a:lnTo>
                  <a:pt x="5586506" y="2643965"/>
                </a:lnTo>
                <a:lnTo>
                  <a:pt x="5787759" y="2650904"/>
                </a:lnTo>
                <a:lnTo>
                  <a:pt x="5766940" y="1394848"/>
                </a:lnTo>
                <a:lnTo>
                  <a:pt x="5982073" y="1394848"/>
                </a:lnTo>
                <a:cubicBezTo>
                  <a:pt x="5979760" y="1087195"/>
                  <a:pt x="5977446" y="779542"/>
                  <a:pt x="5975133" y="471889"/>
                </a:cubicBezTo>
                <a:lnTo>
                  <a:pt x="6148627" y="471889"/>
                </a:lnTo>
                <a:lnTo>
                  <a:pt x="6134747" y="6940"/>
                </a:lnTo>
                <a:lnTo>
                  <a:pt x="6336000" y="0"/>
                </a:lnTo>
                <a:lnTo>
                  <a:pt x="6336000" y="471889"/>
                </a:lnTo>
                <a:lnTo>
                  <a:pt x="6502555" y="478828"/>
                </a:lnTo>
                <a:lnTo>
                  <a:pt x="6509494" y="1415666"/>
                </a:lnTo>
                <a:lnTo>
                  <a:pt x="6689928" y="1408727"/>
                </a:lnTo>
                <a:lnTo>
                  <a:pt x="6696868" y="1866736"/>
                </a:lnTo>
                <a:lnTo>
                  <a:pt x="6870362" y="1880615"/>
                </a:lnTo>
                <a:lnTo>
                  <a:pt x="6870362" y="2026346"/>
                </a:lnTo>
              </a:path>
            </a:pathLst>
          </a:custGeom>
          <a:ln w="38100" cmpd="sng">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0000FF"/>
              </a:solidFill>
            </a:endParaRPr>
          </a:p>
        </p:txBody>
      </p:sp>
      <p:sp>
        <p:nvSpPr>
          <p:cNvPr id="5" name="Line Callout 2 (No Border) 4"/>
          <p:cNvSpPr/>
          <p:nvPr/>
        </p:nvSpPr>
        <p:spPr>
          <a:xfrm>
            <a:off x="1799977" y="6149744"/>
            <a:ext cx="1263036" cy="373822"/>
          </a:xfrm>
          <a:prstGeom prst="callout2">
            <a:avLst>
              <a:gd name="adj1" fmla="val 18750"/>
              <a:gd name="adj2" fmla="val -8333"/>
              <a:gd name="adj3" fmla="val 18750"/>
              <a:gd name="adj4" fmla="val -16667"/>
              <a:gd name="adj5" fmla="val -182664"/>
              <a:gd name="adj6" fmla="val -17546"/>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1011110</a:t>
            </a:r>
          </a:p>
        </p:txBody>
      </p:sp>
      <p:sp>
        <p:nvSpPr>
          <p:cNvPr id="122" name="Line Callout 2 (No Border) 121"/>
          <p:cNvSpPr/>
          <p:nvPr/>
        </p:nvSpPr>
        <p:spPr>
          <a:xfrm>
            <a:off x="3800901" y="6149744"/>
            <a:ext cx="1263036" cy="373822"/>
          </a:xfrm>
          <a:prstGeom prst="callout2">
            <a:avLst>
              <a:gd name="adj1" fmla="val 18750"/>
              <a:gd name="adj2" fmla="val -8333"/>
              <a:gd name="adj3" fmla="val 18750"/>
              <a:gd name="adj4" fmla="val -16667"/>
              <a:gd name="adj5" fmla="val -307041"/>
              <a:gd name="adj6" fmla="val -29084"/>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1000110</a:t>
            </a:r>
          </a:p>
        </p:txBody>
      </p:sp>
      <p:sp>
        <p:nvSpPr>
          <p:cNvPr id="136" name="Line Callout 2 (No Border) 135"/>
          <p:cNvSpPr/>
          <p:nvPr/>
        </p:nvSpPr>
        <p:spPr>
          <a:xfrm>
            <a:off x="6963263" y="6149744"/>
            <a:ext cx="1263036" cy="373822"/>
          </a:xfrm>
          <a:prstGeom prst="callout2">
            <a:avLst>
              <a:gd name="adj1" fmla="val 18750"/>
              <a:gd name="adj2" fmla="val -8333"/>
              <a:gd name="adj3" fmla="val 18750"/>
              <a:gd name="adj4" fmla="val -16667"/>
              <a:gd name="adj5" fmla="val -347882"/>
              <a:gd name="adj6" fmla="val -28535"/>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101110</a:t>
            </a:r>
          </a:p>
        </p:txBody>
      </p:sp>
      <p:sp>
        <p:nvSpPr>
          <p:cNvPr id="140" name="Line Callout 2 (No Border) 139"/>
          <p:cNvSpPr/>
          <p:nvPr/>
        </p:nvSpPr>
        <p:spPr>
          <a:xfrm>
            <a:off x="6963263" y="1495360"/>
            <a:ext cx="1263036" cy="373822"/>
          </a:xfrm>
          <a:prstGeom prst="callout2">
            <a:avLst>
              <a:gd name="adj1" fmla="val 18750"/>
              <a:gd name="adj2" fmla="val -8333"/>
              <a:gd name="adj3" fmla="val 18750"/>
              <a:gd name="adj4" fmla="val -16667"/>
              <a:gd name="adj5" fmla="val 775225"/>
              <a:gd name="adj6" fmla="val -87876"/>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100001</a:t>
            </a:r>
          </a:p>
        </p:txBody>
      </p:sp>
      <p:sp>
        <p:nvSpPr>
          <p:cNvPr id="141" name="Line Callout 2 (No Border) 140"/>
          <p:cNvSpPr/>
          <p:nvPr/>
        </p:nvSpPr>
        <p:spPr>
          <a:xfrm>
            <a:off x="4465982" y="1495360"/>
            <a:ext cx="1263036" cy="373822"/>
          </a:xfrm>
          <a:prstGeom prst="callout2">
            <a:avLst>
              <a:gd name="adj1" fmla="val 18750"/>
              <a:gd name="adj2" fmla="val -8333"/>
              <a:gd name="adj3" fmla="val 18750"/>
              <a:gd name="adj4" fmla="val -16667"/>
              <a:gd name="adj5" fmla="val 266578"/>
              <a:gd name="adj6" fmla="val -24140"/>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111001</a:t>
            </a:r>
          </a:p>
        </p:txBody>
      </p:sp>
    </p:spTree>
    <p:extLst>
      <p:ext uri="{BB962C8B-B14F-4D97-AF65-F5344CB8AC3E}">
        <p14:creationId xmlns="" xmlns:p14="http://schemas.microsoft.com/office/powerpoint/2010/main" val="4035440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912055" y="2215610"/>
            <a:ext cx="6725348" cy="3947106"/>
            <a:chOff x="912055" y="2215610"/>
            <a:chExt cx="6725348" cy="3947106"/>
          </a:xfrm>
        </p:grpSpPr>
        <p:sp>
          <p:nvSpPr>
            <p:cNvPr id="15" name="Freeform 14"/>
            <p:cNvSpPr/>
            <p:nvPr/>
          </p:nvSpPr>
          <p:spPr>
            <a:xfrm>
              <a:off x="912055"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2702071" y="2565490"/>
              <a:ext cx="1790016" cy="324734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4492087" y="3051314"/>
              <a:ext cx="1355300" cy="2275698"/>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847387"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a:t>Digitalizovaný signál</a:t>
            </a:r>
          </a:p>
        </p:txBody>
      </p:sp>
      <p:grpSp>
        <p:nvGrpSpPr>
          <p:cNvPr id="148" name="Group 147"/>
          <p:cNvGrpSpPr/>
          <p:nvPr/>
        </p:nvGrpSpPr>
        <p:grpSpPr>
          <a:xfrm>
            <a:off x="630772" y="1495360"/>
            <a:ext cx="7694238" cy="5168892"/>
            <a:chOff x="630772" y="1495360"/>
            <a:chExt cx="7694238" cy="5168892"/>
          </a:xfrm>
        </p:grpSpPr>
        <p:cxnSp>
          <p:nvCxnSpPr>
            <p:cNvPr id="11" name="Straight Connector 10"/>
            <p:cNvCxnSpPr/>
            <p:nvPr/>
          </p:nvCxnSpPr>
          <p:spPr>
            <a:xfrm>
              <a:off x="630772" y="4227519"/>
              <a:ext cx="721425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495360"/>
              <a:ext cx="0" cy="5168892"/>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7933068" y="4042853"/>
              <a:ext cx="391942" cy="369332"/>
            </a:xfrm>
            <a:prstGeom prst="rect">
              <a:avLst/>
            </a:prstGeom>
            <a:noFill/>
          </p:spPr>
          <p:txBody>
            <a:bodyPr wrap="none" rtlCol="0">
              <a:spAutoFit/>
            </a:bodyPr>
            <a:lstStyle/>
            <a:p>
              <a:r>
                <a:rPr lang="en-US" dirty="0"/>
                <a:t>1s</a:t>
              </a:r>
            </a:p>
          </p:txBody>
        </p:sp>
      </p:grpSp>
      <p:sp>
        <p:nvSpPr>
          <p:cNvPr id="139" name="Freeform 138"/>
          <p:cNvSpPr/>
          <p:nvPr/>
        </p:nvSpPr>
        <p:spPr>
          <a:xfrm>
            <a:off x="909108" y="2199834"/>
            <a:ext cx="6870362" cy="4045752"/>
          </a:xfrm>
          <a:custGeom>
            <a:avLst/>
            <a:gdLst>
              <a:gd name="connsiteX0" fmla="*/ 0 w 6870362"/>
              <a:gd name="connsiteY0" fmla="*/ 2019406 h 4045752"/>
              <a:gd name="connsiteX1" fmla="*/ 6940 w 6870362"/>
              <a:gd name="connsiteY1" fmla="*/ 3268523 h 4045752"/>
              <a:gd name="connsiteX2" fmla="*/ 187374 w 6870362"/>
              <a:gd name="connsiteY2" fmla="*/ 3268523 h 4045752"/>
              <a:gd name="connsiteX3" fmla="*/ 187374 w 6870362"/>
              <a:gd name="connsiteY3" fmla="*/ 3893082 h 4045752"/>
              <a:gd name="connsiteX4" fmla="*/ 367808 w 6870362"/>
              <a:gd name="connsiteY4" fmla="*/ 3893082 h 4045752"/>
              <a:gd name="connsiteX5" fmla="*/ 562121 w 6870362"/>
              <a:gd name="connsiteY5" fmla="*/ 3893082 h 4045752"/>
              <a:gd name="connsiteX6" fmla="*/ 576000 w 6870362"/>
              <a:gd name="connsiteY6" fmla="*/ 3268523 h 4045752"/>
              <a:gd name="connsiteX7" fmla="*/ 770314 w 6870362"/>
              <a:gd name="connsiteY7" fmla="*/ 3275463 h 4045752"/>
              <a:gd name="connsiteX8" fmla="*/ 770314 w 6870362"/>
              <a:gd name="connsiteY8" fmla="*/ 2019406 h 4045752"/>
              <a:gd name="connsiteX9" fmla="*/ 957687 w 6870362"/>
              <a:gd name="connsiteY9" fmla="*/ 2019406 h 4045752"/>
              <a:gd name="connsiteX10" fmla="*/ 950747 w 6870362"/>
              <a:gd name="connsiteY10" fmla="*/ 943777 h 4045752"/>
              <a:gd name="connsiteX11" fmla="*/ 1145061 w 6870362"/>
              <a:gd name="connsiteY11" fmla="*/ 936838 h 4045752"/>
              <a:gd name="connsiteX12" fmla="*/ 1138121 w 6870362"/>
              <a:gd name="connsiteY12" fmla="*/ 6940 h 4045752"/>
              <a:gd name="connsiteX13" fmla="*/ 1492049 w 6870362"/>
              <a:gd name="connsiteY13" fmla="*/ 6940 h 4045752"/>
              <a:gd name="connsiteX14" fmla="*/ 1485109 w 6870362"/>
              <a:gd name="connsiteY14" fmla="*/ 638438 h 4045752"/>
              <a:gd name="connsiteX15" fmla="*/ 1693302 w 6870362"/>
              <a:gd name="connsiteY15" fmla="*/ 645377 h 4045752"/>
              <a:gd name="connsiteX16" fmla="*/ 1679422 w 6870362"/>
              <a:gd name="connsiteY16" fmla="*/ 1721006 h 4045752"/>
              <a:gd name="connsiteX17" fmla="*/ 1852916 w 6870362"/>
              <a:gd name="connsiteY17" fmla="*/ 1721006 h 4045752"/>
              <a:gd name="connsiteX18" fmla="*/ 1845976 w 6870362"/>
              <a:gd name="connsiteY18" fmla="*/ 2956244 h 4045752"/>
              <a:gd name="connsiteX19" fmla="*/ 2033350 w 6870362"/>
              <a:gd name="connsiteY19" fmla="*/ 2956244 h 4045752"/>
              <a:gd name="connsiteX20" fmla="*/ 2047229 w 6870362"/>
              <a:gd name="connsiteY20" fmla="*/ 3580802 h 4045752"/>
              <a:gd name="connsiteX21" fmla="*/ 2435856 w 6870362"/>
              <a:gd name="connsiteY21" fmla="*/ 3566923 h 4045752"/>
              <a:gd name="connsiteX22" fmla="*/ 2435856 w 6870362"/>
              <a:gd name="connsiteY22" fmla="*/ 2796635 h 4045752"/>
              <a:gd name="connsiteX23" fmla="*/ 2637109 w 6870362"/>
              <a:gd name="connsiteY23" fmla="*/ 2796635 h 4045752"/>
              <a:gd name="connsiteX24" fmla="*/ 2630169 w 6870362"/>
              <a:gd name="connsiteY24" fmla="*/ 1714066 h 4045752"/>
              <a:gd name="connsiteX25" fmla="*/ 2810603 w 6870362"/>
              <a:gd name="connsiteY25" fmla="*/ 1714066 h 4045752"/>
              <a:gd name="connsiteX26" fmla="*/ 2803663 w 6870362"/>
              <a:gd name="connsiteY26" fmla="*/ 784168 h 4045752"/>
              <a:gd name="connsiteX27" fmla="*/ 2991037 w 6870362"/>
              <a:gd name="connsiteY27" fmla="*/ 784168 h 4045752"/>
              <a:gd name="connsiteX28" fmla="*/ 2997976 w 6870362"/>
              <a:gd name="connsiteY28" fmla="*/ 326158 h 4045752"/>
              <a:gd name="connsiteX29" fmla="*/ 3338025 w 6870362"/>
              <a:gd name="connsiteY29" fmla="*/ 326158 h 4045752"/>
              <a:gd name="connsiteX30" fmla="*/ 3338025 w 6870362"/>
              <a:gd name="connsiteY30" fmla="*/ 1408727 h 4045752"/>
              <a:gd name="connsiteX31" fmla="*/ 3525398 w 6870362"/>
              <a:gd name="connsiteY31" fmla="*/ 1408727 h 4045752"/>
              <a:gd name="connsiteX32" fmla="*/ 3525398 w 6870362"/>
              <a:gd name="connsiteY32" fmla="*/ 2338625 h 4045752"/>
              <a:gd name="connsiteX33" fmla="*/ 3712772 w 6870362"/>
              <a:gd name="connsiteY33" fmla="*/ 2324746 h 4045752"/>
              <a:gd name="connsiteX34" fmla="*/ 3719711 w 6870362"/>
              <a:gd name="connsiteY34" fmla="*/ 3115853 h 4045752"/>
              <a:gd name="connsiteX35" fmla="*/ 4094458 w 6870362"/>
              <a:gd name="connsiteY35" fmla="*/ 3101974 h 4045752"/>
              <a:gd name="connsiteX36" fmla="*/ 4101398 w 6870362"/>
              <a:gd name="connsiteY36" fmla="*/ 2192895 h 4045752"/>
              <a:gd name="connsiteX37" fmla="*/ 4309591 w 6870362"/>
              <a:gd name="connsiteY37" fmla="*/ 2179015 h 4045752"/>
              <a:gd name="connsiteX38" fmla="*/ 4309591 w 6870362"/>
              <a:gd name="connsiteY38" fmla="*/ 1387908 h 4045752"/>
              <a:gd name="connsiteX39" fmla="*/ 4483085 w 6870362"/>
              <a:gd name="connsiteY39" fmla="*/ 1394848 h 4045752"/>
              <a:gd name="connsiteX40" fmla="*/ 4469205 w 6870362"/>
              <a:gd name="connsiteY40" fmla="*/ 784168 h 4045752"/>
              <a:gd name="connsiteX41" fmla="*/ 4830073 w 6870362"/>
              <a:gd name="connsiteY41" fmla="*/ 784168 h 4045752"/>
              <a:gd name="connsiteX42" fmla="*/ 4843952 w 6870362"/>
              <a:gd name="connsiteY42" fmla="*/ 2185955 h 4045752"/>
              <a:gd name="connsiteX43" fmla="*/ 5031326 w 6870362"/>
              <a:gd name="connsiteY43" fmla="*/ 2185955 h 4045752"/>
              <a:gd name="connsiteX44" fmla="*/ 5010506 w 6870362"/>
              <a:gd name="connsiteY44" fmla="*/ 3275463 h 4045752"/>
              <a:gd name="connsiteX45" fmla="*/ 5190940 w 6870362"/>
              <a:gd name="connsiteY45" fmla="*/ 3268523 h 4045752"/>
              <a:gd name="connsiteX46" fmla="*/ 5197880 w 6870362"/>
              <a:gd name="connsiteY46" fmla="*/ 3886142 h 4045752"/>
              <a:gd name="connsiteX47" fmla="*/ 5197880 w 6870362"/>
              <a:gd name="connsiteY47" fmla="*/ 4045752 h 4045752"/>
              <a:gd name="connsiteX48" fmla="*/ 5586506 w 6870362"/>
              <a:gd name="connsiteY48" fmla="*/ 4038812 h 4045752"/>
              <a:gd name="connsiteX49" fmla="*/ 5586506 w 6870362"/>
              <a:gd name="connsiteY49" fmla="*/ 2643965 h 4045752"/>
              <a:gd name="connsiteX50" fmla="*/ 5787759 w 6870362"/>
              <a:gd name="connsiteY50" fmla="*/ 2650904 h 4045752"/>
              <a:gd name="connsiteX51" fmla="*/ 5766940 w 6870362"/>
              <a:gd name="connsiteY51" fmla="*/ 1394848 h 4045752"/>
              <a:gd name="connsiteX52" fmla="*/ 5982073 w 6870362"/>
              <a:gd name="connsiteY52" fmla="*/ 1394848 h 4045752"/>
              <a:gd name="connsiteX53" fmla="*/ 5975133 w 6870362"/>
              <a:gd name="connsiteY53" fmla="*/ 471889 h 4045752"/>
              <a:gd name="connsiteX54" fmla="*/ 6148627 w 6870362"/>
              <a:gd name="connsiteY54" fmla="*/ 471889 h 4045752"/>
              <a:gd name="connsiteX55" fmla="*/ 6134747 w 6870362"/>
              <a:gd name="connsiteY55" fmla="*/ 6940 h 4045752"/>
              <a:gd name="connsiteX56" fmla="*/ 6336000 w 6870362"/>
              <a:gd name="connsiteY56" fmla="*/ 0 h 4045752"/>
              <a:gd name="connsiteX57" fmla="*/ 6336000 w 6870362"/>
              <a:gd name="connsiteY57" fmla="*/ 471889 h 4045752"/>
              <a:gd name="connsiteX58" fmla="*/ 6502555 w 6870362"/>
              <a:gd name="connsiteY58" fmla="*/ 478828 h 4045752"/>
              <a:gd name="connsiteX59" fmla="*/ 6509494 w 6870362"/>
              <a:gd name="connsiteY59" fmla="*/ 1415666 h 4045752"/>
              <a:gd name="connsiteX60" fmla="*/ 6689928 w 6870362"/>
              <a:gd name="connsiteY60" fmla="*/ 1408727 h 4045752"/>
              <a:gd name="connsiteX61" fmla="*/ 6696868 w 6870362"/>
              <a:gd name="connsiteY61" fmla="*/ 1866736 h 4045752"/>
              <a:gd name="connsiteX62" fmla="*/ 6870362 w 6870362"/>
              <a:gd name="connsiteY62" fmla="*/ 1880615 h 4045752"/>
              <a:gd name="connsiteX63" fmla="*/ 6870362 w 6870362"/>
              <a:gd name="connsiteY63" fmla="*/ 2026346 h 4045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870362" h="4045752">
                <a:moveTo>
                  <a:pt x="0" y="2019406"/>
                </a:moveTo>
                <a:cubicBezTo>
                  <a:pt x="2313" y="2435778"/>
                  <a:pt x="4627" y="2852151"/>
                  <a:pt x="6940" y="3268523"/>
                </a:cubicBezTo>
                <a:lnTo>
                  <a:pt x="187374" y="3268523"/>
                </a:lnTo>
                <a:lnTo>
                  <a:pt x="187374" y="3893082"/>
                </a:lnTo>
                <a:lnTo>
                  <a:pt x="367808" y="3893082"/>
                </a:lnTo>
                <a:lnTo>
                  <a:pt x="562121" y="3893082"/>
                </a:lnTo>
                <a:lnTo>
                  <a:pt x="576000" y="3268523"/>
                </a:lnTo>
                <a:lnTo>
                  <a:pt x="770314" y="3275463"/>
                </a:lnTo>
                <a:lnTo>
                  <a:pt x="770314" y="2019406"/>
                </a:lnTo>
                <a:lnTo>
                  <a:pt x="957687" y="2019406"/>
                </a:lnTo>
                <a:cubicBezTo>
                  <a:pt x="955374" y="1660863"/>
                  <a:pt x="953060" y="1302320"/>
                  <a:pt x="950747" y="943777"/>
                </a:cubicBezTo>
                <a:lnTo>
                  <a:pt x="1145061" y="936838"/>
                </a:lnTo>
                <a:cubicBezTo>
                  <a:pt x="1142748" y="626872"/>
                  <a:pt x="1140434" y="316906"/>
                  <a:pt x="1138121" y="6940"/>
                </a:cubicBezTo>
                <a:lnTo>
                  <a:pt x="1492049" y="6940"/>
                </a:lnTo>
                <a:cubicBezTo>
                  <a:pt x="1489736" y="217439"/>
                  <a:pt x="1487422" y="427939"/>
                  <a:pt x="1485109" y="638438"/>
                </a:cubicBezTo>
                <a:lnTo>
                  <a:pt x="1693302" y="645377"/>
                </a:lnTo>
                <a:lnTo>
                  <a:pt x="1679422" y="1721006"/>
                </a:lnTo>
                <a:lnTo>
                  <a:pt x="1852916" y="1721006"/>
                </a:lnTo>
                <a:cubicBezTo>
                  <a:pt x="1850603" y="2132752"/>
                  <a:pt x="1848289" y="2544498"/>
                  <a:pt x="1845976" y="2956244"/>
                </a:cubicBezTo>
                <a:lnTo>
                  <a:pt x="2033350" y="2956244"/>
                </a:lnTo>
                <a:lnTo>
                  <a:pt x="2047229" y="3580802"/>
                </a:lnTo>
                <a:lnTo>
                  <a:pt x="2435856" y="3566923"/>
                </a:lnTo>
                <a:lnTo>
                  <a:pt x="2435856" y="2796635"/>
                </a:lnTo>
                <a:lnTo>
                  <a:pt x="2637109" y="2796635"/>
                </a:lnTo>
                <a:cubicBezTo>
                  <a:pt x="2634796" y="2435779"/>
                  <a:pt x="2632482" y="2074922"/>
                  <a:pt x="2630169" y="1714066"/>
                </a:cubicBezTo>
                <a:lnTo>
                  <a:pt x="2810603" y="1714066"/>
                </a:lnTo>
                <a:cubicBezTo>
                  <a:pt x="2808290" y="1404100"/>
                  <a:pt x="2805976" y="1094134"/>
                  <a:pt x="2803663" y="784168"/>
                </a:cubicBezTo>
                <a:lnTo>
                  <a:pt x="2991037" y="784168"/>
                </a:lnTo>
                <a:lnTo>
                  <a:pt x="2997976" y="326158"/>
                </a:lnTo>
                <a:lnTo>
                  <a:pt x="3338025" y="326158"/>
                </a:lnTo>
                <a:lnTo>
                  <a:pt x="3338025" y="1408727"/>
                </a:lnTo>
                <a:lnTo>
                  <a:pt x="3525398" y="1408727"/>
                </a:lnTo>
                <a:lnTo>
                  <a:pt x="3525398" y="2338625"/>
                </a:lnTo>
                <a:lnTo>
                  <a:pt x="3712772" y="2324746"/>
                </a:lnTo>
                <a:lnTo>
                  <a:pt x="3719711" y="3115853"/>
                </a:lnTo>
                <a:lnTo>
                  <a:pt x="4094458" y="3101974"/>
                </a:lnTo>
                <a:cubicBezTo>
                  <a:pt x="4096771" y="2798948"/>
                  <a:pt x="4099085" y="2495921"/>
                  <a:pt x="4101398" y="2192895"/>
                </a:cubicBezTo>
                <a:lnTo>
                  <a:pt x="4309591" y="2179015"/>
                </a:lnTo>
                <a:lnTo>
                  <a:pt x="4309591" y="1387908"/>
                </a:lnTo>
                <a:lnTo>
                  <a:pt x="4483085" y="1394848"/>
                </a:lnTo>
                <a:lnTo>
                  <a:pt x="4469205" y="784168"/>
                </a:lnTo>
                <a:lnTo>
                  <a:pt x="4830073" y="784168"/>
                </a:lnTo>
                <a:lnTo>
                  <a:pt x="4843952" y="2185955"/>
                </a:lnTo>
                <a:lnTo>
                  <a:pt x="5031326" y="2185955"/>
                </a:lnTo>
                <a:lnTo>
                  <a:pt x="5010506" y="3275463"/>
                </a:lnTo>
                <a:lnTo>
                  <a:pt x="5190940" y="3268523"/>
                </a:lnTo>
                <a:cubicBezTo>
                  <a:pt x="5193253" y="3474396"/>
                  <a:pt x="5195567" y="3680269"/>
                  <a:pt x="5197880" y="3886142"/>
                </a:cubicBezTo>
                <a:lnTo>
                  <a:pt x="5197880" y="4045752"/>
                </a:lnTo>
                <a:lnTo>
                  <a:pt x="5586506" y="4038812"/>
                </a:lnTo>
                <a:lnTo>
                  <a:pt x="5586506" y="2643965"/>
                </a:lnTo>
                <a:lnTo>
                  <a:pt x="5787759" y="2650904"/>
                </a:lnTo>
                <a:lnTo>
                  <a:pt x="5766940" y="1394848"/>
                </a:lnTo>
                <a:lnTo>
                  <a:pt x="5982073" y="1394848"/>
                </a:lnTo>
                <a:cubicBezTo>
                  <a:pt x="5979760" y="1087195"/>
                  <a:pt x="5977446" y="779542"/>
                  <a:pt x="5975133" y="471889"/>
                </a:cubicBezTo>
                <a:lnTo>
                  <a:pt x="6148627" y="471889"/>
                </a:lnTo>
                <a:lnTo>
                  <a:pt x="6134747" y="6940"/>
                </a:lnTo>
                <a:lnTo>
                  <a:pt x="6336000" y="0"/>
                </a:lnTo>
                <a:lnTo>
                  <a:pt x="6336000" y="471889"/>
                </a:lnTo>
                <a:lnTo>
                  <a:pt x="6502555" y="478828"/>
                </a:lnTo>
                <a:lnTo>
                  <a:pt x="6509494" y="1415666"/>
                </a:lnTo>
                <a:lnTo>
                  <a:pt x="6689928" y="1408727"/>
                </a:lnTo>
                <a:lnTo>
                  <a:pt x="6696868" y="1866736"/>
                </a:lnTo>
                <a:lnTo>
                  <a:pt x="6870362" y="1880615"/>
                </a:lnTo>
                <a:lnTo>
                  <a:pt x="6870362" y="2026346"/>
                </a:lnTo>
              </a:path>
            </a:pathLst>
          </a:custGeom>
          <a:ln w="38100" cmpd="sng">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0000FF"/>
              </a:solidFill>
            </a:endParaRPr>
          </a:p>
        </p:txBody>
      </p:sp>
      <p:sp>
        <p:nvSpPr>
          <p:cNvPr id="5" name="Line Callout 2 (No Border) 4"/>
          <p:cNvSpPr/>
          <p:nvPr/>
        </p:nvSpPr>
        <p:spPr>
          <a:xfrm>
            <a:off x="1799977" y="6149744"/>
            <a:ext cx="1263036" cy="373822"/>
          </a:xfrm>
          <a:prstGeom prst="callout2">
            <a:avLst>
              <a:gd name="adj1" fmla="val 18750"/>
              <a:gd name="adj2" fmla="val -8333"/>
              <a:gd name="adj3" fmla="val 18750"/>
              <a:gd name="adj4" fmla="val -16667"/>
              <a:gd name="adj5" fmla="val -182664"/>
              <a:gd name="adj6" fmla="val -17546"/>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1011110</a:t>
            </a:r>
          </a:p>
        </p:txBody>
      </p:sp>
      <p:sp>
        <p:nvSpPr>
          <p:cNvPr id="122" name="Line Callout 2 (No Border) 121"/>
          <p:cNvSpPr/>
          <p:nvPr/>
        </p:nvSpPr>
        <p:spPr>
          <a:xfrm>
            <a:off x="3800901" y="6149744"/>
            <a:ext cx="1263036" cy="373822"/>
          </a:xfrm>
          <a:prstGeom prst="callout2">
            <a:avLst>
              <a:gd name="adj1" fmla="val 18750"/>
              <a:gd name="adj2" fmla="val -8333"/>
              <a:gd name="adj3" fmla="val 18750"/>
              <a:gd name="adj4" fmla="val -16667"/>
              <a:gd name="adj5" fmla="val -307041"/>
              <a:gd name="adj6" fmla="val -29084"/>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1000110</a:t>
            </a:r>
          </a:p>
        </p:txBody>
      </p:sp>
      <p:sp>
        <p:nvSpPr>
          <p:cNvPr id="136" name="Line Callout 2 (No Border) 135"/>
          <p:cNvSpPr/>
          <p:nvPr/>
        </p:nvSpPr>
        <p:spPr>
          <a:xfrm>
            <a:off x="6963263" y="6149744"/>
            <a:ext cx="1263036" cy="373822"/>
          </a:xfrm>
          <a:prstGeom prst="callout2">
            <a:avLst>
              <a:gd name="adj1" fmla="val 18750"/>
              <a:gd name="adj2" fmla="val -8333"/>
              <a:gd name="adj3" fmla="val 18750"/>
              <a:gd name="adj4" fmla="val -16667"/>
              <a:gd name="adj5" fmla="val -347882"/>
              <a:gd name="adj6" fmla="val -28535"/>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101110</a:t>
            </a:r>
          </a:p>
        </p:txBody>
      </p:sp>
      <p:sp>
        <p:nvSpPr>
          <p:cNvPr id="140" name="Line Callout 2 (No Border) 139"/>
          <p:cNvSpPr/>
          <p:nvPr/>
        </p:nvSpPr>
        <p:spPr>
          <a:xfrm>
            <a:off x="6963263" y="1495360"/>
            <a:ext cx="1263036" cy="373822"/>
          </a:xfrm>
          <a:prstGeom prst="callout2">
            <a:avLst>
              <a:gd name="adj1" fmla="val 18750"/>
              <a:gd name="adj2" fmla="val -8333"/>
              <a:gd name="adj3" fmla="val 18750"/>
              <a:gd name="adj4" fmla="val -16667"/>
              <a:gd name="adj5" fmla="val 775225"/>
              <a:gd name="adj6" fmla="val -87876"/>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100001</a:t>
            </a:r>
          </a:p>
        </p:txBody>
      </p:sp>
      <p:sp>
        <p:nvSpPr>
          <p:cNvPr id="141" name="Line Callout 2 (No Border) 140"/>
          <p:cNvSpPr/>
          <p:nvPr/>
        </p:nvSpPr>
        <p:spPr>
          <a:xfrm>
            <a:off x="4465982" y="1495360"/>
            <a:ext cx="1263036" cy="373822"/>
          </a:xfrm>
          <a:prstGeom prst="callout2">
            <a:avLst>
              <a:gd name="adj1" fmla="val 18750"/>
              <a:gd name="adj2" fmla="val -8333"/>
              <a:gd name="adj3" fmla="val 18750"/>
              <a:gd name="adj4" fmla="val -16667"/>
              <a:gd name="adj5" fmla="val 266578"/>
              <a:gd name="adj6" fmla="val -24140"/>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t>111001</a:t>
            </a:r>
          </a:p>
        </p:txBody>
      </p:sp>
    </p:spTree>
    <p:extLst>
      <p:ext uri="{BB962C8B-B14F-4D97-AF65-F5344CB8AC3E}">
        <p14:creationId xmlns="" xmlns:p14="http://schemas.microsoft.com/office/powerpoint/2010/main" val="1681831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Vlastnosti digitalizácie</a:t>
            </a:r>
          </a:p>
        </p:txBody>
      </p:sp>
      <p:sp>
        <p:nvSpPr>
          <p:cNvPr id="3" name="Content Placeholder 2"/>
          <p:cNvSpPr>
            <a:spLocks noGrp="1"/>
          </p:cNvSpPr>
          <p:nvPr>
            <p:ph idx="1"/>
          </p:nvPr>
        </p:nvSpPr>
        <p:spPr/>
        <p:txBody>
          <a:bodyPr>
            <a:normAutofit/>
          </a:bodyPr>
          <a:lstStyle/>
          <a:p>
            <a:r>
              <a:rPr lang="en-US" b="1" dirty="0"/>
              <a:t>Vzorkovacia frekvencia </a:t>
            </a:r>
            <a:r>
              <a:rPr lang="en-US" dirty="0"/>
              <a:t>(počet vzoriek odobraných z analógového signálu za 1 sekundu)</a:t>
            </a:r>
          </a:p>
          <a:p>
            <a:pPr lvl="1"/>
            <a:r>
              <a:rPr lang="en-US" dirty="0"/>
              <a:t>Čím vyššia je vzorkovacia frekvencia, tým kvalitnejší ale aj väčší je výsledný digitálny záznam</a:t>
            </a:r>
          </a:p>
          <a:p>
            <a:r>
              <a:rPr lang="en-US" b="1" dirty="0"/>
              <a:t>Rozlíšenie vzorky</a:t>
            </a:r>
            <a:r>
              <a:rPr lang="en-US" dirty="0"/>
              <a:t>, bitová hĺbka (počet úrovní, ktorými je zaznamenaná 1 vzorka)</a:t>
            </a:r>
          </a:p>
          <a:p>
            <a:pPr lvl="1"/>
            <a:r>
              <a:rPr lang="en-US" dirty="0"/>
              <a:t>Čím vyššie je rozlíšenie vzorky, tým kvalitnejší ale aj väčší je výsledný digitálny záznam</a:t>
            </a:r>
          </a:p>
        </p:txBody>
      </p:sp>
    </p:spTree>
    <p:extLst>
      <p:ext uri="{BB962C8B-B14F-4D97-AF65-F5344CB8AC3E}">
        <p14:creationId xmlns="" xmlns:p14="http://schemas.microsoft.com/office/powerpoint/2010/main" val="629420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 name="Group 90"/>
          <p:cNvGrpSpPr/>
          <p:nvPr/>
        </p:nvGrpSpPr>
        <p:grpSpPr>
          <a:xfrm>
            <a:off x="1091056" y="1729358"/>
            <a:ext cx="6683437" cy="4654105"/>
            <a:chOff x="1091056" y="1729358"/>
            <a:chExt cx="6683437" cy="4654105"/>
          </a:xfrm>
        </p:grpSpPr>
        <p:cxnSp>
          <p:nvCxnSpPr>
            <p:cNvPr id="10" name="Straight Connector 9"/>
            <p:cNvCxnSpPr/>
            <p:nvPr/>
          </p:nvCxnSpPr>
          <p:spPr>
            <a:xfrm>
              <a:off x="109105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27858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47463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16706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86673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04573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222473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40373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582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2761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94926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314531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334136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353741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71641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89541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07441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341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43241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461994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81599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01204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52080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38709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56609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574509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924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103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29062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48667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668272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687877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705777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723677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741577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75947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7744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grpSp>
      <p:cxnSp>
        <p:nvCxnSpPr>
          <p:cNvPr id="11" name="Straight Connector 10"/>
          <p:cNvCxnSpPr/>
          <p:nvPr/>
        </p:nvCxnSpPr>
        <p:spPr>
          <a:xfrm>
            <a:off x="630772" y="4227519"/>
            <a:ext cx="721425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495360"/>
            <a:ext cx="0" cy="5168892"/>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Vzorkovanie – 36x/1s (36Hz)</a:t>
            </a:r>
          </a:p>
        </p:txBody>
      </p:sp>
      <p:grpSp>
        <p:nvGrpSpPr>
          <p:cNvPr id="93" name="Group 92"/>
          <p:cNvGrpSpPr/>
          <p:nvPr/>
        </p:nvGrpSpPr>
        <p:grpSpPr>
          <a:xfrm>
            <a:off x="912055" y="2215610"/>
            <a:ext cx="6725348" cy="3947106"/>
            <a:chOff x="912055" y="2215610"/>
            <a:chExt cx="6725348" cy="3947106"/>
          </a:xfrm>
        </p:grpSpPr>
        <p:sp>
          <p:nvSpPr>
            <p:cNvPr id="9" name="Freeform 8"/>
            <p:cNvSpPr/>
            <p:nvPr/>
          </p:nvSpPr>
          <p:spPr>
            <a:xfrm>
              <a:off x="912055"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2702071" y="2565490"/>
              <a:ext cx="1790016" cy="324734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4492087" y="3051314"/>
              <a:ext cx="1355300" cy="2275698"/>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847387"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87" name="TextBox 86"/>
          <p:cNvSpPr txBox="1"/>
          <p:nvPr/>
        </p:nvSpPr>
        <p:spPr>
          <a:xfrm>
            <a:off x="7933068" y="4042853"/>
            <a:ext cx="391942" cy="369332"/>
          </a:xfrm>
          <a:prstGeom prst="rect">
            <a:avLst/>
          </a:prstGeom>
          <a:noFill/>
        </p:spPr>
        <p:txBody>
          <a:bodyPr wrap="none" rtlCol="0">
            <a:spAutoFit/>
          </a:bodyPr>
          <a:lstStyle/>
          <a:p>
            <a:r>
              <a:rPr lang="en-US" dirty="0"/>
              <a:t>1s</a:t>
            </a:r>
          </a:p>
        </p:txBody>
      </p:sp>
    </p:spTree>
    <p:extLst>
      <p:ext uri="{BB962C8B-B14F-4D97-AF65-F5344CB8AC3E}">
        <p14:creationId xmlns="" xmlns:p14="http://schemas.microsoft.com/office/powerpoint/2010/main" val="1139385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 name="Group 90"/>
          <p:cNvGrpSpPr/>
          <p:nvPr/>
        </p:nvGrpSpPr>
        <p:grpSpPr>
          <a:xfrm>
            <a:off x="1091056" y="1729358"/>
            <a:ext cx="6683437" cy="4654105"/>
            <a:chOff x="1091056" y="1729358"/>
            <a:chExt cx="6683437" cy="4654105"/>
          </a:xfrm>
        </p:grpSpPr>
        <p:cxnSp>
          <p:nvCxnSpPr>
            <p:cNvPr id="10" name="Straight Connector 9"/>
            <p:cNvCxnSpPr/>
            <p:nvPr/>
          </p:nvCxnSpPr>
          <p:spPr>
            <a:xfrm>
              <a:off x="109105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27858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47463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16706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86673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04573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222473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40373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582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2761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94926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314531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334136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353741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71641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89541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07441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341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43241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461994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81599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01204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52080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38709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56609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574509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924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103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29062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48667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668272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687877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705777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723677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741577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75947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7744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grpSp>
      <p:cxnSp>
        <p:nvCxnSpPr>
          <p:cNvPr id="11" name="Straight Connector 10"/>
          <p:cNvCxnSpPr/>
          <p:nvPr/>
        </p:nvCxnSpPr>
        <p:spPr>
          <a:xfrm>
            <a:off x="630772" y="4227519"/>
            <a:ext cx="721425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495360"/>
            <a:ext cx="0" cy="5168892"/>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Vzorkovanie – 72x/1s (72Hz)</a:t>
            </a:r>
          </a:p>
        </p:txBody>
      </p:sp>
      <p:grpSp>
        <p:nvGrpSpPr>
          <p:cNvPr id="93" name="Group 92"/>
          <p:cNvGrpSpPr/>
          <p:nvPr/>
        </p:nvGrpSpPr>
        <p:grpSpPr>
          <a:xfrm>
            <a:off x="912055" y="2215610"/>
            <a:ext cx="6725348" cy="3947106"/>
            <a:chOff x="912055" y="2215610"/>
            <a:chExt cx="6725348" cy="3947106"/>
          </a:xfrm>
        </p:grpSpPr>
        <p:sp>
          <p:nvSpPr>
            <p:cNvPr id="9" name="Freeform 8"/>
            <p:cNvSpPr/>
            <p:nvPr/>
          </p:nvSpPr>
          <p:spPr>
            <a:xfrm>
              <a:off x="912055"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2702071" y="2565490"/>
              <a:ext cx="1790016" cy="324734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4492087" y="3051314"/>
              <a:ext cx="1355300" cy="2275698"/>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847387"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87" name="TextBox 86"/>
          <p:cNvSpPr txBox="1"/>
          <p:nvPr/>
        </p:nvSpPr>
        <p:spPr>
          <a:xfrm>
            <a:off x="7933068" y="4042853"/>
            <a:ext cx="391942" cy="369332"/>
          </a:xfrm>
          <a:prstGeom prst="rect">
            <a:avLst/>
          </a:prstGeom>
          <a:noFill/>
        </p:spPr>
        <p:txBody>
          <a:bodyPr wrap="none" rtlCol="0">
            <a:spAutoFit/>
          </a:bodyPr>
          <a:lstStyle/>
          <a:p>
            <a:r>
              <a:rPr lang="en-US" dirty="0"/>
              <a:t>1s</a:t>
            </a:r>
          </a:p>
        </p:txBody>
      </p:sp>
      <p:grpSp>
        <p:nvGrpSpPr>
          <p:cNvPr id="52" name="Group 51"/>
          <p:cNvGrpSpPr/>
          <p:nvPr/>
        </p:nvGrpSpPr>
        <p:grpSpPr>
          <a:xfrm>
            <a:off x="1174056" y="1729078"/>
            <a:ext cx="6683437" cy="4654105"/>
            <a:chOff x="1091056" y="1729358"/>
            <a:chExt cx="6683437" cy="4654105"/>
          </a:xfrm>
        </p:grpSpPr>
        <p:cxnSp>
          <p:nvCxnSpPr>
            <p:cNvPr id="53" name="Straight Connector 52"/>
            <p:cNvCxnSpPr/>
            <p:nvPr/>
          </p:nvCxnSpPr>
          <p:spPr>
            <a:xfrm>
              <a:off x="109105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127858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47463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16706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186673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204573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222473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240373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2582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2761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294926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314531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334136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353741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371641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389541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407441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25341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443241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461994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481599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501204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52080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538709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556609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574509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5924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6103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629062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648667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668272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687877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705777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a:off x="723677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741577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75947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77744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 xmlns:p14="http://schemas.microsoft.com/office/powerpoint/2010/main" val="4165770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Zvuk</a:t>
            </a:r>
          </a:p>
        </p:txBody>
      </p:sp>
      <p:sp>
        <p:nvSpPr>
          <p:cNvPr id="3" name="Content Placeholder 2"/>
          <p:cNvSpPr>
            <a:spLocks noGrp="1"/>
          </p:cNvSpPr>
          <p:nvPr>
            <p:ph idx="1"/>
          </p:nvPr>
        </p:nvSpPr>
        <p:spPr/>
        <p:txBody>
          <a:bodyPr>
            <a:normAutofit fontScale="85000" lnSpcReduction="10000"/>
          </a:bodyPr>
          <a:lstStyle/>
          <a:p>
            <a:pPr algn="ctr"/>
            <a:r>
              <a:rPr lang="en-US" dirty="0">
                <a:solidFill>
                  <a:schemeClr val="accent2"/>
                </a:solidFill>
              </a:rPr>
              <a:t>Pozdĺžne mechanické vlnenie</a:t>
            </a:r>
            <a:r>
              <a:rPr lang="en-US" dirty="0"/>
              <a:t>, ktoré sa šíri v hmotnom prostredí a je schopné vyvolať v ľudskom uchu zvukový </a:t>
            </a:r>
            <a:r>
              <a:rPr lang="en-US" dirty="0" err="1"/>
              <a:t>vnem</a:t>
            </a:r>
            <a:r>
              <a:rPr lang="en-US" dirty="0" smtClean="0"/>
              <a:t>.</a:t>
            </a:r>
            <a:r>
              <a:rPr lang="sk-SK" b="1" dirty="0"/>
              <a:t> </a:t>
            </a:r>
            <a:endParaRPr lang="sk-SK" b="1" dirty="0" smtClean="0"/>
          </a:p>
          <a:p>
            <a:pPr algn="ctr"/>
            <a:r>
              <a:rPr lang="sk-SK" b="1" dirty="0" smtClean="0"/>
              <a:t>Zvuk</a:t>
            </a:r>
            <a:r>
              <a:rPr lang="sk-SK" dirty="0"/>
              <a:t> je teda časť spektra mechanického vlnenia vzduchu, ktorú je schopný vnímať </a:t>
            </a:r>
            <a:r>
              <a:rPr lang="sk-SK" dirty="0" smtClean="0"/>
              <a:t>človek </a:t>
            </a:r>
            <a:r>
              <a:rPr lang="sk-SK" dirty="0" err="1" smtClean="0"/>
              <a:t>resp.v</a:t>
            </a:r>
            <a:r>
              <a:rPr lang="sk-SK" dirty="0" smtClean="0"/>
              <a:t> </a:t>
            </a:r>
            <a:r>
              <a:rPr lang="sk-SK" dirty="0"/>
              <a:t>širšom ponímaní, ktorú je schopný vnímať živočích</a:t>
            </a:r>
            <a:r>
              <a:rPr lang="sk-SK" dirty="0" smtClean="0"/>
              <a:t>.</a:t>
            </a:r>
            <a:endParaRPr lang="sk-SK" dirty="0"/>
          </a:p>
          <a:p>
            <a:r>
              <a:rPr lang="en-US" dirty="0" err="1" smtClean="0">
                <a:solidFill>
                  <a:srgbClr val="F96A1B"/>
                </a:solidFill>
              </a:rPr>
              <a:t>Frekvencia</a:t>
            </a:r>
            <a:r>
              <a:rPr lang="en-US" dirty="0" smtClean="0"/>
              <a:t> </a:t>
            </a:r>
            <a:r>
              <a:rPr lang="en-US" dirty="0"/>
              <a:t>tohoto vlnenia sa pohybuje približne v rozsahu od 20 Hz </a:t>
            </a:r>
            <a:r>
              <a:rPr lang="en-US" dirty="0">
                <a:solidFill>
                  <a:schemeClr val="bg1">
                    <a:lumMod val="50000"/>
                  </a:schemeClr>
                </a:solidFill>
              </a:rPr>
              <a:t>(infrazvuk) </a:t>
            </a:r>
            <a:r>
              <a:rPr lang="en-US" dirty="0"/>
              <a:t>do 20 kHZ </a:t>
            </a:r>
            <a:r>
              <a:rPr lang="en-US" dirty="0">
                <a:solidFill>
                  <a:srgbClr val="7F7F7F"/>
                </a:solidFill>
              </a:rPr>
              <a:t>(ultrazvuk)</a:t>
            </a:r>
            <a:r>
              <a:rPr lang="en-US" dirty="0">
                <a:solidFill>
                  <a:srgbClr val="000000"/>
                </a:solidFill>
              </a:rPr>
              <a:t>.</a:t>
            </a:r>
          </a:p>
          <a:p>
            <a:r>
              <a:rPr lang="en-US" dirty="0">
                <a:solidFill>
                  <a:srgbClr val="000000"/>
                </a:solidFill>
              </a:rPr>
              <a:t>Frekvenciu </a:t>
            </a:r>
            <a:r>
              <a:rPr lang="en-US" dirty="0">
                <a:solidFill>
                  <a:srgbClr val="08A1D9"/>
                </a:solidFill>
              </a:rPr>
              <a:t>(počet vĺn za sekundu)</a:t>
            </a:r>
            <a:r>
              <a:rPr lang="en-US" dirty="0">
                <a:solidFill>
                  <a:srgbClr val="000000"/>
                </a:solidFill>
              </a:rPr>
              <a:t> udávame v </a:t>
            </a:r>
            <a:r>
              <a:rPr lang="en-US" dirty="0">
                <a:solidFill>
                  <a:srgbClr val="F96A1B"/>
                </a:solidFill>
              </a:rPr>
              <a:t>Hertzoch</a:t>
            </a:r>
            <a:r>
              <a:rPr lang="en-US" dirty="0">
                <a:solidFill>
                  <a:srgbClr val="000000"/>
                </a:solidFill>
              </a:rPr>
              <a:t> (Hz).</a:t>
            </a:r>
          </a:p>
        </p:txBody>
      </p:sp>
    </p:spTree>
    <p:extLst>
      <p:ext uri="{BB962C8B-B14F-4D97-AF65-F5344CB8AC3E}">
        <p14:creationId xmlns="" xmlns:p14="http://schemas.microsoft.com/office/powerpoint/2010/main" val="23561345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 name="Group 90"/>
          <p:cNvGrpSpPr/>
          <p:nvPr/>
        </p:nvGrpSpPr>
        <p:grpSpPr>
          <a:xfrm>
            <a:off x="1021656" y="1729358"/>
            <a:ext cx="6683437" cy="4654105"/>
            <a:chOff x="1091056" y="1729358"/>
            <a:chExt cx="6683437" cy="4654105"/>
          </a:xfrm>
        </p:grpSpPr>
        <p:cxnSp>
          <p:nvCxnSpPr>
            <p:cNvPr id="10" name="Straight Connector 9"/>
            <p:cNvCxnSpPr/>
            <p:nvPr/>
          </p:nvCxnSpPr>
          <p:spPr>
            <a:xfrm>
              <a:off x="109105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27858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47463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16706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86673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04573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222473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40373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582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2761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94926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314531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334136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353741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71641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89541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07441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341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43241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461994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81599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01204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52080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38709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56609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574509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924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103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29062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48667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668272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687877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705777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723677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741577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75947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77744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grpSp>
      <p:cxnSp>
        <p:nvCxnSpPr>
          <p:cNvPr id="11" name="Straight Connector 10"/>
          <p:cNvCxnSpPr/>
          <p:nvPr/>
        </p:nvCxnSpPr>
        <p:spPr>
          <a:xfrm>
            <a:off x="630772" y="4227519"/>
            <a:ext cx="721425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495360"/>
            <a:ext cx="0" cy="5168892"/>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Vzorkovanie – 104x/1s (104Hz)</a:t>
            </a:r>
          </a:p>
        </p:txBody>
      </p:sp>
      <p:grpSp>
        <p:nvGrpSpPr>
          <p:cNvPr id="93" name="Group 92"/>
          <p:cNvGrpSpPr/>
          <p:nvPr/>
        </p:nvGrpSpPr>
        <p:grpSpPr>
          <a:xfrm>
            <a:off x="912055" y="2215610"/>
            <a:ext cx="6725348" cy="3947106"/>
            <a:chOff x="912055" y="2215610"/>
            <a:chExt cx="6725348" cy="3947106"/>
          </a:xfrm>
        </p:grpSpPr>
        <p:sp>
          <p:nvSpPr>
            <p:cNvPr id="9" name="Freeform 8"/>
            <p:cNvSpPr/>
            <p:nvPr/>
          </p:nvSpPr>
          <p:spPr>
            <a:xfrm>
              <a:off x="912055"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2702071" y="2565490"/>
              <a:ext cx="1790016" cy="324734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4492087" y="3051314"/>
              <a:ext cx="1355300" cy="2275698"/>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847387"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87" name="TextBox 86"/>
          <p:cNvSpPr txBox="1"/>
          <p:nvPr/>
        </p:nvSpPr>
        <p:spPr>
          <a:xfrm>
            <a:off x="7933068" y="4042853"/>
            <a:ext cx="391942" cy="369332"/>
          </a:xfrm>
          <a:prstGeom prst="rect">
            <a:avLst/>
          </a:prstGeom>
          <a:noFill/>
        </p:spPr>
        <p:txBody>
          <a:bodyPr wrap="none" rtlCol="0">
            <a:spAutoFit/>
          </a:bodyPr>
          <a:lstStyle/>
          <a:p>
            <a:r>
              <a:rPr lang="en-US" dirty="0"/>
              <a:t>1s</a:t>
            </a:r>
          </a:p>
        </p:txBody>
      </p:sp>
      <p:grpSp>
        <p:nvGrpSpPr>
          <p:cNvPr id="52" name="Group 51"/>
          <p:cNvGrpSpPr/>
          <p:nvPr/>
        </p:nvGrpSpPr>
        <p:grpSpPr>
          <a:xfrm>
            <a:off x="1104656" y="1729078"/>
            <a:ext cx="6683437" cy="4654105"/>
            <a:chOff x="1091056" y="1729358"/>
            <a:chExt cx="6683437" cy="4654105"/>
          </a:xfrm>
        </p:grpSpPr>
        <p:cxnSp>
          <p:nvCxnSpPr>
            <p:cNvPr id="53" name="Straight Connector 52"/>
            <p:cNvCxnSpPr/>
            <p:nvPr/>
          </p:nvCxnSpPr>
          <p:spPr>
            <a:xfrm>
              <a:off x="109105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127858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47463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16706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186673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204573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222473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240373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2582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2761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294926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314531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334136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353741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371641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389541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407441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25341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443241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461994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481599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501204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52080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538709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p:nvCxnSpPr>
          <p:spPr>
            <a:xfrm>
              <a:off x="556609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574509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p:nvCxnSpPr>
          <p:spPr>
            <a:xfrm>
              <a:off x="5924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6103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629062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648667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668272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687877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705777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a:off x="723677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741577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75947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77744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grpSp>
      <p:grpSp>
        <p:nvGrpSpPr>
          <p:cNvPr id="92" name="Group 91"/>
          <p:cNvGrpSpPr/>
          <p:nvPr/>
        </p:nvGrpSpPr>
        <p:grpSpPr>
          <a:xfrm>
            <a:off x="965856" y="1729078"/>
            <a:ext cx="6683437" cy="4654105"/>
            <a:chOff x="1091056" y="1729358"/>
            <a:chExt cx="6683437" cy="4654105"/>
          </a:xfrm>
        </p:grpSpPr>
        <p:cxnSp>
          <p:nvCxnSpPr>
            <p:cNvPr id="94" name="Straight Connector 93"/>
            <p:cNvCxnSpPr/>
            <p:nvPr/>
          </p:nvCxnSpPr>
          <p:spPr>
            <a:xfrm>
              <a:off x="109105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127858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147463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a:off x="16706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a:off x="186673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a:off x="204573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222473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p:nvCxnSpPr>
          <p:spPr>
            <a:xfrm>
              <a:off x="240373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p:nvCxnSpPr>
          <p:spPr>
            <a:xfrm>
              <a:off x="2582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a:off x="2761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a:off x="294926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a:off x="314531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334136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353741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a:off x="371641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a:off x="389541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407441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425341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443241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a:off x="461994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481599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501204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52080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538709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p:nvCxnSpPr>
          <p:spPr>
            <a:xfrm>
              <a:off x="556609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a:off x="574509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5924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a:off x="6103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629062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648667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668272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687877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705777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723677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a:off x="741577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p:cNvCxnSpPr/>
            <p:nvPr/>
          </p:nvCxnSpPr>
          <p:spPr>
            <a:xfrm>
              <a:off x="75947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77744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grpSp>
      <p:grpSp>
        <p:nvGrpSpPr>
          <p:cNvPr id="131" name="Group 130"/>
          <p:cNvGrpSpPr/>
          <p:nvPr/>
        </p:nvGrpSpPr>
        <p:grpSpPr>
          <a:xfrm>
            <a:off x="1062736" y="1728798"/>
            <a:ext cx="6683437" cy="4654105"/>
            <a:chOff x="1091056" y="1729358"/>
            <a:chExt cx="6683437" cy="4654105"/>
          </a:xfrm>
        </p:grpSpPr>
        <p:cxnSp>
          <p:nvCxnSpPr>
            <p:cNvPr id="132" name="Straight Connector 131"/>
            <p:cNvCxnSpPr/>
            <p:nvPr/>
          </p:nvCxnSpPr>
          <p:spPr>
            <a:xfrm>
              <a:off x="109105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a:off x="127858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147463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16706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p:nvPr/>
          </p:nvCxnSpPr>
          <p:spPr>
            <a:xfrm>
              <a:off x="186673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p:nvCxnSpPr>
          <p:spPr>
            <a:xfrm>
              <a:off x="204573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p:nvCxnSpPr>
          <p:spPr>
            <a:xfrm>
              <a:off x="222473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nvCxnSpPr>
          <p:spPr>
            <a:xfrm>
              <a:off x="240373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0" name="Straight Connector 139"/>
            <p:cNvCxnSpPr/>
            <p:nvPr/>
          </p:nvCxnSpPr>
          <p:spPr>
            <a:xfrm>
              <a:off x="2582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p:cNvCxnSpPr/>
            <p:nvPr/>
          </p:nvCxnSpPr>
          <p:spPr>
            <a:xfrm>
              <a:off x="276173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p:nvCxnSpPr>
          <p:spPr>
            <a:xfrm>
              <a:off x="294926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p:nvPr/>
          </p:nvCxnSpPr>
          <p:spPr>
            <a:xfrm>
              <a:off x="314531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4" name="Straight Connector 143"/>
            <p:cNvCxnSpPr/>
            <p:nvPr/>
          </p:nvCxnSpPr>
          <p:spPr>
            <a:xfrm>
              <a:off x="3341362"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p:cNvCxnSpPr/>
            <p:nvPr/>
          </p:nvCxnSpPr>
          <p:spPr>
            <a:xfrm>
              <a:off x="353741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6" name="Straight Connector 145"/>
            <p:cNvCxnSpPr/>
            <p:nvPr/>
          </p:nvCxnSpPr>
          <p:spPr>
            <a:xfrm>
              <a:off x="371641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7" name="Straight Connector 146"/>
            <p:cNvCxnSpPr/>
            <p:nvPr/>
          </p:nvCxnSpPr>
          <p:spPr>
            <a:xfrm>
              <a:off x="389541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8" name="Straight Connector 147"/>
            <p:cNvCxnSpPr/>
            <p:nvPr/>
          </p:nvCxnSpPr>
          <p:spPr>
            <a:xfrm>
              <a:off x="407441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p:nvCxnSpPr>
          <p:spPr>
            <a:xfrm>
              <a:off x="425341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p:nvPr/>
          </p:nvCxnSpPr>
          <p:spPr>
            <a:xfrm>
              <a:off x="443241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1" name="Straight Connector 150"/>
            <p:cNvCxnSpPr/>
            <p:nvPr/>
          </p:nvCxnSpPr>
          <p:spPr>
            <a:xfrm>
              <a:off x="461994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p:nvCxnSpPr>
          <p:spPr>
            <a:xfrm>
              <a:off x="481599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3" name="Straight Connector 152"/>
            <p:cNvCxnSpPr/>
            <p:nvPr/>
          </p:nvCxnSpPr>
          <p:spPr>
            <a:xfrm>
              <a:off x="501204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p:nvCxnSpPr>
          <p:spPr>
            <a:xfrm>
              <a:off x="52080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p:cNvCxnSpPr/>
            <p:nvPr/>
          </p:nvCxnSpPr>
          <p:spPr>
            <a:xfrm>
              <a:off x="538709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6" name="Straight Connector 155"/>
            <p:cNvCxnSpPr/>
            <p:nvPr/>
          </p:nvCxnSpPr>
          <p:spPr>
            <a:xfrm>
              <a:off x="556609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7" name="Straight Connector 156"/>
            <p:cNvCxnSpPr/>
            <p:nvPr/>
          </p:nvCxnSpPr>
          <p:spPr>
            <a:xfrm>
              <a:off x="5745098"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p:nvCxnSpPr>
          <p:spPr>
            <a:xfrm>
              <a:off x="5924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9" name="Straight Connector 158"/>
            <p:cNvCxnSpPr/>
            <p:nvPr/>
          </p:nvCxnSpPr>
          <p:spPr>
            <a:xfrm>
              <a:off x="6103100"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0" name="Straight Connector 159"/>
            <p:cNvCxnSpPr/>
            <p:nvPr/>
          </p:nvCxnSpPr>
          <p:spPr>
            <a:xfrm>
              <a:off x="629062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1" name="Straight Connector 160"/>
            <p:cNvCxnSpPr/>
            <p:nvPr/>
          </p:nvCxnSpPr>
          <p:spPr>
            <a:xfrm>
              <a:off x="648667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2" name="Straight Connector 161"/>
            <p:cNvCxnSpPr/>
            <p:nvPr/>
          </p:nvCxnSpPr>
          <p:spPr>
            <a:xfrm>
              <a:off x="6682725"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3" name="Straight Connector 162"/>
            <p:cNvCxnSpPr/>
            <p:nvPr/>
          </p:nvCxnSpPr>
          <p:spPr>
            <a:xfrm>
              <a:off x="6878774"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p:nvPr/>
          </p:nvCxnSpPr>
          <p:spPr>
            <a:xfrm>
              <a:off x="7057776"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5" name="Straight Connector 164"/>
            <p:cNvCxnSpPr/>
            <p:nvPr/>
          </p:nvCxnSpPr>
          <p:spPr>
            <a:xfrm>
              <a:off x="7236777"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6" name="Straight Connector 165"/>
            <p:cNvCxnSpPr/>
            <p:nvPr/>
          </p:nvCxnSpPr>
          <p:spPr>
            <a:xfrm>
              <a:off x="7415779"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7" name="Straight Connector 166"/>
            <p:cNvCxnSpPr/>
            <p:nvPr/>
          </p:nvCxnSpPr>
          <p:spPr>
            <a:xfrm>
              <a:off x="7594781"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8" name="Straight Connector 167"/>
            <p:cNvCxnSpPr/>
            <p:nvPr/>
          </p:nvCxnSpPr>
          <p:spPr>
            <a:xfrm>
              <a:off x="7774493" y="1729358"/>
              <a:ext cx="0" cy="4654105"/>
            </a:xfrm>
            <a:prstGeom prst="line">
              <a:avLst/>
            </a:prstGeom>
            <a:ln w="12700" cmpd="sng">
              <a:solidFill>
                <a:schemeClr val="accent3"/>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 xmlns:p14="http://schemas.microsoft.com/office/powerpoint/2010/main" val="177707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Obvykle sa zhotovuje záznam v týchto frekvenciách:</a:t>
            </a:r>
          </a:p>
        </p:txBody>
      </p:sp>
      <p:sp>
        <p:nvSpPr>
          <p:cNvPr id="3" name="Content Placeholder 2"/>
          <p:cNvSpPr>
            <a:spLocks noGrp="1"/>
          </p:cNvSpPr>
          <p:nvPr>
            <p:ph idx="1"/>
          </p:nvPr>
        </p:nvSpPr>
        <p:spPr>
          <a:xfrm>
            <a:off x="457200" y="2130439"/>
            <a:ext cx="8229600" cy="3995724"/>
          </a:xfrm>
        </p:spPr>
        <p:txBody>
          <a:bodyPr>
            <a:normAutofit/>
          </a:bodyPr>
          <a:lstStyle/>
          <a:p>
            <a:pPr marL="0" indent="0">
              <a:buNone/>
            </a:pPr>
            <a:endParaRPr lang="en-US" dirty="0">
              <a:solidFill>
                <a:schemeClr val="tx1">
                  <a:lumMod val="50000"/>
                  <a:lumOff val="50000"/>
                </a:schemeClr>
              </a:solidFill>
            </a:endParaRPr>
          </a:p>
        </p:txBody>
      </p:sp>
      <p:pic>
        <p:nvPicPr>
          <p:cNvPr id="4" name="Picture 2"/>
          <p:cNvPicPr>
            <a:picLocks noChangeAspect="1" noChangeArrowheads="1"/>
          </p:cNvPicPr>
          <p:nvPr/>
        </p:nvPicPr>
        <p:blipFill>
          <a:blip r:embed="rId2"/>
          <a:srcRect/>
          <a:stretch>
            <a:fillRect/>
          </a:stretch>
        </p:blipFill>
        <p:spPr bwMode="auto">
          <a:xfrm>
            <a:off x="374771" y="3214747"/>
            <a:ext cx="7972425" cy="1657350"/>
          </a:xfrm>
          <a:prstGeom prst="rect">
            <a:avLst/>
          </a:prstGeom>
          <a:noFill/>
          <a:ln w="9525">
            <a:noFill/>
            <a:miter lim="800000"/>
            <a:headEnd/>
            <a:tailEnd/>
          </a:ln>
          <a:effectLst/>
        </p:spPr>
      </p:pic>
    </p:spTree>
    <p:extLst>
      <p:ext uri="{BB962C8B-B14F-4D97-AF65-F5344CB8AC3E}">
        <p14:creationId xmlns="" xmlns:p14="http://schemas.microsoft.com/office/powerpoint/2010/main" val="3713900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5" name="Group 144"/>
          <p:cNvGrpSpPr/>
          <p:nvPr/>
        </p:nvGrpSpPr>
        <p:grpSpPr>
          <a:xfrm>
            <a:off x="756434" y="1899633"/>
            <a:ext cx="7104113" cy="4340051"/>
            <a:chOff x="630772" y="1899633"/>
            <a:chExt cx="7229775" cy="4340051"/>
          </a:xfrm>
        </p:grpSpPr>
        <p:cxnSp>
          <p:nvCxnSpPr>
            <p:cNvPr id="108" name="Straight Connector 107"/>
            <p:cNvCxnSpPr/>
            <p:nvPr/>
          </p:nvCxnSpPr>
          <p:spPr>
            <a:xfrm>
              <a:off x="630772" y="437991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a:off x="630772" y="4537172"/>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630772" y="46974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630772" y="48498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630772" y="50022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a:off x="630772" y="51546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630772" y="53070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630772" y="54696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630772" y="56220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630772" y="57744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p:nvCxnSpPr>
          <p:spPr>
            <a:xfrm>
              <a:off x="630772" y="59268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a:off x="630772" y="608728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630772" y="623968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630772" y="2201835"/>
              <a:ext cx="7214258" cy="12434"/>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630772" y="2371522"/>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630772" y="25317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630772" y="26841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630772" y="28365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a:off x="630772" y="29889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p:cNvCxnSpPr/>
            <p:nvPr/>
          </p:nvCxnSpPr>
          <p:spPr>
            <a:xfrm>
              <a:off x="630772" y="31413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630772" y="33040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630772" y="34564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630772" y="36088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a:off x="630772" y="37612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630772" y="392163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630772" y="407403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p:nvCxnSpPr>
          <p:spPr>
            <a:xfrm>
              <a:off x="630772" y="1899633"/>
              <a:ext cx="7229775"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p:nvCxnSpPr>
          <p:spPr>
            <a:xfrm>
              <a:off x="630772" y="2059870"/>
              <a:ext cx="7229775"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p:txBody>
          <a:bodyPr/>
          <a:lstStyle/>
          <a:p>
            <a:r>
              <a:rPr lang="en-US" dirty="0"/>
              <a:t>Kvantovanie – 32 úrovní</a:t>
            </a:r>
          </a:p>
        </p:txBody>
      </p:sp>
      <p:grpSp>
        <p:nvGrpSpPr>
          <p:cNvPr id="147" name="Group 146"/>
          <p:cNvGrpSpPr/>
          <p:nvPr/>
        </p:nvGrpSpPr>
        <p:grpSpPr>
          <a:xfrm>
            <a:off x="912055" y="2215610"/>
            <a:ext cx="6725348" cy="3947106"/>
            <a:chOff x="912055" y="2215610"/>
            <a:chExt cx="6725348" cy="3947106"/>
          </a:xfrm>
        </p:grpSpPr>
        <p:sp>
          <p:nvSpPr>
            <p:cNvPr id="9" name="Freeform 8"/>
            <p:cNvSpPr/>
            <p:nvPr/>
          </p:nvSpPr>
          <p:spPr>
            <a:xfrm>
              <a:off x="912055"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2702071" y="2565490"/>
              <a:ext cx="1790016" cy="324734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4492087" y="3051314"/>
              <a:ext cx="1355300" cy="2275698"/>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847387"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48" name="Group 147"/>
          <p:cNvGrpSpPr/>
          <p:nvPr/>
        </p:nvGrpSpPr>
        <p:grpSpPr>
          <a:xfrm>
            <a:off x="630772" y="1495360"/>
            <a:ext cx="7694238" cy="5168892"/>
            <a:chOff x="630772" y="1495360"/>
            <a:chExt cx="7694238" cy="5168892"/>
          </a:xfrm>
        </p:grpSpPr>
        <p:cxnSp>
          <p:nvCxnSpPr>
            <p:cNvPr id="11" name="Straight Connector 10"/>
            <p:cNvCxnSpPr/>
            <p:nvPr/>
          </p:nvCxnSpPr>
          <p:spPr>
            <a:xfrm>
              <a:off x="630772" y="4227519"/>
              <a:ext cx="721425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495360"/>
              <a:ext cx="0" cy="5168892"/>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7933068" y="4042853"/>
              <a:ext cx="391942" cy="369332"/>
            </a:xfrm>
            <a:prstGeom prst="rect">
              <a:avLst/>
            </a:prstGeom>
            <a:noFill/>
          </p:spPr>
          <p:txBody>
            <a:bodyPr wrap="none" rtlCol="0">
              <a:spAutoFit/>
            </a:bodyPr>
            <a:lstStyle/>
            <a:p>
              <a:r>
                <a:rPr lang="en-US" dirty="0"/>
                <a:t>1s</a:t>
              </a:r>
            </a:p>
          </p:txBody>
        </p:sp>
      </p:grpSp>
    </p:spTree>
    <p:extLst>
      <p:ext uri="{BB962C8B-B14F-4D97-AF65-F5344CB8AC3E}">
        <p14:creationId xmlns="" xmlns:p14="http://schemas.microsoft.com/office/powerpoint/2010/main" val="2411783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5" name="Group 144"/>
          <p:cNvGrpSpPr/>
          <p:nvPr/>
        </p:nvGrpSpPr>
        <p:grpSpPr>
          <a:xfrm>
            <a:off x="756434" y="1899633"/>
            <a:ext cx="7104113" cy="4340051"/>
            <a:chOff x="630772" y="1899633"/>
            <a:chExt cx="7229775" cy="4340051"/>
          </a:xfrm>
        </p:grpSpPr>
        <p:cxnSp>
          <p:nvCxnSpPr>
            <p:cNvPr id="108" name="Straight Connector 107"/>
            <p:cNvCxnSpPr/>
            <p:nvPr/>
          </p:nvCxnSpPr>
          <p:spPr>
            <a:xfrm>
              <a:off x="630772" y="437991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a:off x="630772" y="4537172"/>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630772" y="46974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630772" y="48498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630772" y="50022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a:off x="630772" y="51546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630772" y="53070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630772" y="54696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630772" y="56220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630772" y="57744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p:nvCxnSpPr>
          <p:spPr>
            <a:xfrm>
              <a:off x="630772" y="59268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a:off x="630772" y="608728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630772" y="623968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630772" y="2201835"/>
              <a:ext cx="7214258" cy="12434"/>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630772" y="2371522"/>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630772" y="25317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630772" y="26841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630772" y="28365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a:off x="630772" y="29889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p:cNvCxnSpPr/>
            <p:nvPr/>
          </p:nvCxnSpPr>
          <p:spPr>
            <a:xfrm>
              <a:off x="630772" y="31413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a:off x="630772" y="33040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a:off x="630772" y="34564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630772" y="36088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a:off x="630772" y="37612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630772" y="392163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630772" y="407403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p:nvCxnSpPr>
          <p:spPr>
            <a:xfrm>
              <a:off x="630772" y="1899633"/>
              <a:ext cx="7229775"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p:nvCxnSpPr>
          <p:spPr>
            <a:xfrm>
              <a:off x="630772" y="2059870"/>
              <a:ext cx="7229775"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p:txBody>
          <a:bodyPr/>
          <a:lstStyle/>
          <a:p>
            <a:r>
              <a:rPr lang="en-US" dirty="0"/>
              <a:t>Kvantovanie – 64 úrovní</a:t>
            </a:r>
          </a:p>
        </p:txBody>
      </p:sp>
      <p:grpSp>
        <p:nvGrpSpPr>
          <p:cNvPr id="147" name="Group 146"/>
          <p:cNvGrpSpPr/>
          <p:nvPr/>
        </p:nvGrpSpPr>
        <p:grpSpPr>
          <a:xfrm>
            <a:off x="912055" y="2215610"/>
            <a:ext cx="6725348" cy="3947106"/>
            <a:chOff x="912055" y="2215610"/>
            <a:chExt cx="6725348" cy="3947106"/>
          </a:xfrm>
        </p:grpSpPr>
        <p:sp>
          <p:nvSpPr>
            <p:cNvPr id="9" name="Freeform 8"/>
            <p:cNvSpPr/>
            <p:nvPr/>
          </p:nvSpPr>
          <p:spPr>
            <a:xfrm>
              <a:off x="912055"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2702071" y="2565490"/>
              <a:ext cx="1790016" cy="324734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4492087" y="3051314"/>
              <a:ext cx="1355300" cy="2275698"/>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847387" y="2215610"/>
              <a:ext cx="1790016" cy="3947106"/>
            </a:xfrm>
            <a:custGeom>
              <a:avLst/>
              <a:gdLst>
                <a:gd name="connsiteX0" fmla="*/ 0 w 7578397"/>
                <a:gd name="connsiteY0" fmla="*/ 0 h 16711"/>
                <a:gd name="connsiteX1" fmla="*/ 2840854 w 7578397"/>
                <a:gd name="connsiteY1" fmla="*/ 0 h 16711"/>
                <a:gd name="connsiteX2" fmla="*/ 5339135 w 7578397"/>
                <a:gd name="connsiteY2" fmla="*/ 8356 h 16711"/>
                <a:gd name="connsiteX3" fmla="*/ 7578397 w 7578397"/>
                <a:gd name="connsiteY3" fmla="*/ 16711 h 16711"/>
                <a:gd name="connsiteX0" fmla="*/ 0 w 7578397"/>
                <a:gd name="connsiteY0" fmla="*/ 120095 h 1891519"/>
                <a:gd name="connsiteX1" fmla="*/ 2590190 w 7578397"/>
                <a:gd name="connsiteY1" fmla="*/ 1891519 h 1891519"/>
                <a:gd name="connsiteX2" fmla="*/ 5339135 w 7578397"/>
                <a:gd name="connsiteY2" fmla="*/ 128451 h 1891519"/>
                <a:gd name="connsiteX3" fmla="*/ 7578397 w 7578397"/>
                <a:gd name="connsiteY3" fmla="*/ 136806 h 1891519"/>
                <a:gd name="connsiteX0" fmla="*/ 0 w 7578397"/>
                <a:gd name="connsiteY0" fmla="*/ 24212 h 1799791"/>
                <a:gd name="connsiteX1" fmla="*/ 2590190 w 7578397"/>
                <a:gd name="connsiteY1" fmla="*/ 1795636 h 1799791"/>
                <a:gd name="connsiteX2" fmla="*/ 3968840 w 7578397"/>
                <a:gd name="connsiteY2" fmla="*/ 500491 h 1799791"/>
                <a:gd name="connsiteX3" fmla="*/ 5339135 w 7578397"/>
                <a:gd name="connsiteY3" fmla="*/ 32568 h 1799791"/>
                <a:gd name="connsiteX4" fmla="*/ 7578397 w 7578397"/>
                <a:gd name="connsiteY4" fmla="*/ 40923 h 1799791"/>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868183"/>
                <a:gd name="connsiteY0" fmla="*/ 116125 h 1798406"/>
                <a:gd name="connsiteX1" fmla="*/ 1879976 w 6868183"/>
                <a:gd name="connsiteY1" fmla="*/ 1795636 h 1798406"/>
                <a:gd name="connsiteX2" fmla="*/ 3258626 w 6868183"/>
                <a:gd name="connsiteY2" fmla="*/ 500491 h 1798406"/>
                <a:gd name="connsiteX3" fmla="*/ 4628921 w 6868183"/>
                <a:gd name="connsiteY3" fmla="*/ 32568 h 1798406"/>
                <a:gd name="connsiteX4" fmla="*/ 6868183 w 6868183"/>
                <a:gd name="connsiteY4" fmla="*/ 40923 h 1798406"/>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667652"/>
                <a:gd name="connsiteY0" fmla="*/ 122594 h 1804875"/>
                <a:gd name="connsiteX1" fmla="*/ 1879976 w 6667652"/>
                <a:gd name="connsiteY1" fmla="*/ 1802105 h 1804875"/>
                <a:gd name="connsiteX2" fmla="*/ 3258626 w 6667652"/>
                <a:gd name="connsiteY2" fmla="*/ 506960 h 1804875"/>
                <a:gd name="connsiteX3" fmla="*/ 4628921 w 6667652"/>
                <a:gd name="connsiteY3" fmla="*/ 39037 h 1804875"/>
                <a:gd name="connsiteX4" fmla="*/ 6667652 w 6667652"/>
                <a:gd name="connsiteY4" fmla="*/ 1426095 h 1804875"/>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79691 h 2368904"/>
                <a:gd name="connsiteX1" fmla="*/ 1879976 w 6116192"/>
                <a:gd name="connsiteY1" fmla="*/ 1859202 h 2368904"/>
                <a:gd name="connsiteX2" fmla="*/ 3258626 w 6116192"/>
                <a:gd name="connsiteY2" fmla="*/ 564057 h 2368904"/>
                <a:gd name="connsiteX3" fmla="*/ 4628921 w 6116192"/>
                <a:gd name="connsiteY3" fmla="*/ 96134 h 2368904"/>
                <a:gd name="connsiteX4" fmla="*/ 6116192 w 6116192"/>
                <a:gd name="connsiteY4" fmla="*/ 2368904 h 2368904"/>
                <a:gd name="connsiteX0" fmla="*/ 0 w 6116192"/>
                <a:gd name="connsiteY0" fmla="*/ 1028669 h 3217882"/>
                <a:gd name="connsiteX1" fmla="*/ 1879976 w 6116192"/>
                <a:gd name="connsiteY1" fmla="*/ 2708180 h 3217882"/>
                <a:gd name="connsiteX2" fmla="*/ 3258626 w 6116192"/>
                <a:gd name="connsiteY2" fmla="*/ 1413035 h 3217882"/>
                <a:gd name="connsiteX3" fmla="*/ 4319769 w 6116192"/>
                <a:gd name="connsiteY3" fmla="*/ 42688 h 3217882"/>
                <a:gd name="connsiteX4" fmla="*/ 6116192 w 6116192"/>
                <a:gd name="connsiteY4" fmla="*/ 3217882 h 3217882"/>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6116192"/>
                <a:gd name="connsiteY0" fmla="*/ 1033681 h 3222894"/>
                <a:gd name="connsiteX1" fmla="*/ 1879976 w 6116192"/>
                <a:gd name="connsiteY1" fmla="*/ 2713192 h 3222894"/>
                <a:gd name="connsiteX2" fmla="*/ 3258626 w 6116192"/>
                <a:gd name="connsiteY2" fmla="*/ 1418047 h 3222894"/>
                <a:gd name="connsiteX3" fmla="*/ 4319769 w 6116192"/>
                <a:gd name="connsiteY3" fmla="*/ 47700 h 3222894"/>
                <a:gd name="connsiteX4" fmla="*/ 6116192 w 6116192"/>
                <a:gd name="connsiteY4" fmla="*/ 3222894 h 3222894"/>
                <a:gd name="connsiteX0" fmla="*/ 0 w 5740196"/>
                <a:gd name="connsiteY0" fmla="*/ 323441 h 3222894"/>
                <a:gd name="connsiteX1" fmla="*/ 1503980 w 5740196"/>
                <a:gd name="connsiteY1" fmla="*/ 2713192 h 3222894"/>
                <a:gd name="connsiteX2" fmla="*/ 2882630 w 5740196"/>
                <a:gd name="connsiteY2" fmla="*/ 1418047 h 3222894"/>
                <a:gd name="connsiteX3" fmla="*/ 3943773 w 5740196"/>
                <a:gd name="connsiteY3" fmla="*/ 47700 h 3222894"/>
                <a:gd name="connsiteX4" fmla="*/ 5740196 w 5740196"/>
                <a:gd name="connsiteY4" fmla="*/ 3222894 h 3222894"/>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291795 h 2705172"/>
                <a:gd name="connsiteX1" fmla="*/ 1503980 w 5548021"/>
                <a:gd name="connsiteY1" fmla="*/ 2681546 h 2705172"/>
                <a:gd name="connsiteX2" fmla="*/ 2882630 w 5548021"/>
                <a:gd name="connsiteY2" fmla="*/ 1386401 h 2705172"/>
                <a:gd name="connsiteX3" fmla="*/ 3943773 w 5548021"/>
                <a:gd name="connsiteY3" fmla="*/ 16054 h 2705172"/>
                <a:gd name="connsiteX4" fmla="*/ 5548021 w 5548021"/>
                <a:gd name="connsiteY4" fmla="*/ 2338960 h 2705172"/>
                <a:gd name="connsiteX0" fmla="*/ 0 w 5548021"/>
                <a:gd name="connsiteY0" fmla="*/ 300560 h 2705456"/>
                <a:gd name="connsiteX1" fmla="*/ 1503980 w 5548021"/>
                <a:gd name="connsiteY1" fmla="*/ 2690311 h 2705456"/>
                <a:gd name="connsiteX2" fmla="*/ 2916725 w 5548021"/>
                <a:gd name="connsiteY2" fmla="*/ 1224702 h 2705456"/>
                <a:gd name="connsiteX3" fmla="*/ 3943773 w 5548021"/>
                <a:gd name="connsiteY3" fmla="*/ 24819 h 2705456"/>
                <a:gd name="connsiteX4" fmla="*/ 5548021 w 5548021"/>
                <a:gd name="connsiteY4" fmla="*/ 2347725 h 2705456"/>
                <a:gd name="connsiteX0" fmla="*/ 0 w 5002493"/>
                <a:gd name="connsiteY0" fmla="*/ 276230 h 2681126"/>
                <a:gd name="connsiteX1" fmla="*/ 1503980 w 5002493"/>
                <a:gd name="connsiteY1" fmla="*/ 2665981 h 2681126"/>
                <a:gd name="connsiteX2" fmla="*/ 2916725 w 5002493"/>
                <a:gd name="connsiteY2" fmla="*/ 1200372 h 2681126"/>
                <a:gd name="connsiteX3" fmla="*/ 3943773 w 5002493"/>
                <a:gd name="connsiteY3" fmla="*/ 489 h 2681126"/>
                <a:gd name="connsiteX4" fmla="*/ 5002493 w 5002493"/>
                <a:gd name="connsiteY4" fmla="*/ 1334701 h 2681126"/>
                <a:gd name="connsiteX0" fmla="*/ 0 w 5002493"/>
                <a:gd name="connsiteY0" fmla="*/ 275746 h 2687662"/>
                <a:gd name="connsiteX1" fmla="*/ 1503980 w 5002493"/>
                <a:gd name="connsiteY1" fmla="*/ 2665497 h 2687662"/>
                <a:gd name="connsiteX2" fmla="*/ 2490530 w 5002493"/>
                <a:gd name="connsiteY2" fmla="*/ 1344782 h 2687662"/>
                <a:gd name="connsiteX3" fmla="*/ 3943773 w 5002493"/>
                <a:gd name="connsiteY3" fmla="*/ 5 h 2687662"/>
                <a:gd name="connsiteX4" fmla="*/ 5002493 w 5002493"/>
                <a:gd name="connsiteY4" fmla="*/ 1334217 h 2687662"/>
                <a:gd name="connsiteX0" fmla="*/ 0 w 5011017"/>
                <a:gd name="connsiteY0" fmla="*/ 1332626 h 2665501"/>
                <a:gd name="connsiteX1" fmla="*/ 1512504 w 5011017"/>
                <a:gd name="connsiteY1" fmla="*/ 2665497 h 2665501"/>
                <a:gd name="connsiteX2" fmla="*/ 2499054 w 5011017"/>
                <a:gd name="connsiteY2" fmla="*/ 1344782 h 2665501"/>
                <a:gd name="connsiteX3" fmla="*/ 3952297 w 5011017"/>
                <a:gd name="connsiteY3" fmla="*/ 5 h 2665501"/>
                <a:gd name="connsiteX4" fmla="*/ 5011017 w 5011017"/>
                <a:gd name="connsiteY4" fmla="*/ 1334217 h 2665501"/>
                <a:gd name="connsiteX0" fmla="*/ 0 w 5011017"/>
                <a:gd name="connsiteY0" fmla="*/ 1332626 h 2656977"/>
                <a:gd name="connsiteX1" fmla="*/ 1256787 w 5011017"/>
                <a:gd name="connsiteY1" fmla="*/ 2656973 h 2656977"/>
                <a:gd name="connsiteX2" fmla="*/ 2499054 w 5011017"/>
                <a:gd name="connsiteY2" fmla="*/ 1344782 h 2656977"/>
                <a:gd name="connsiteX3" fmla="*/ 3952297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7"/>
                <a:gd name="connsiteX1" fmla="*/ 1256787 w 5011017"/>
                <a:gd name="connsiteY1" fmla="*/ 2656973 h 2656977"/>
                <a:gd name="connsiteX2" fmla="*/ 2499054 w 5011017"/>
                <a:gd name="connsiteY2" fmla="*/ 1344782 h 2656977"/>
                <a:gd name="connsiteX3" fmla="*/ 3722152 w 5011017"/>
                <a:gd name="connsiteY3" fmla="*/ 5 h 2656977"/>
                <a:gd name="connsiteX4" fmla="*/ 5011017 w 5011017"/>
                <a:gd name="connsiteY4" fmla="*/ 1334217 h 2656977"/>
                <a:gd name="connsiteX0" fmla="*/ 0 w 5011017"/>
                <a:gd name="connsiteY0" fmla="*/ 1332626 h 2656976"/>
                <a:gd name="connsiteX1" fmla="*/ 1256787 w 5011017"/>
                <a:gd name="connsiteY1" fmla="*/ 2656973 h 2656976"/>
                <a:gd name="connsiteX2" fmla="*/ 2499054 w 5011017"/>
                <a:gd name="connsiteY2" fmla="*/ 1344782 h 2656976"/>
                <a:gd name="connsiteX3" fmla="*/ 3722152 w 5011017"/>
                <a:gd name="connsiteY3" fmla="*/ 5 h 2656976"/>
                <a:gd name="connsiteX4" fmla="*/ 5011017 w 5011017"/>
                <a:gd name="connsiteY4" fmla="*/ 1334217 h 2656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11017" h="2656976">
                  <a:moveTo>
                    <a:pt x="0" y="1332626"/>
                  </a:moveTo>
                  <a:cubicBezTo>
                    <a:pt x="428913" y="2274043"/>
                    <a:pt x="840278" y="2654947"/>
                    <a:pt x="1256787" y="2656973"/>
                  </a:cubicBezTo>
                  <a:cubicBezTo>
                    <a:pt x="1673296" y="2658999"/>
                    <a:pt x="2174416" y="1863396"/>
                    <a:pt x="2499054" y="1344782"/>
                  </a:cubicBezTo>
                  <a:cubicBezTo>
                    <a:pt x="2783263" y="875466"/>
                    <a:pt x="3303492" y="1766"/>
                    <a:pt x="3722152" y="5"/>
                  </a:cubicBezTo>
                  <a:cubicBezTo>
                    <a:pt x="4140812" y="-1756"/>
                    <a:pt x="4598814" y="545989"/>
                    <a:pt x="5011017" y="1334217"/>
                  </a:cubicBezTo>
                </a:path>
              </a:pathLst>
            </a:custGeom>
            <a:ln w="38100" cmpd="sng">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grpSp>
        <p:nvGrpSpPr>
          <p:cNvPr id="148" name="Group 147"/>
          <p:cNvGrpSpPr/>
          <p:nvPr/>
        </p:nvGrpSpPr>
        <p:grpSpPr>
          <a:xfrm>
            <a:off x="630772" y="1495360"/>
            <a:ext cx="7694238" cy="5168892"/>
            <a:chOff x="630772" y="1495360"/>
            <a:chExt cx="7694238" cy="5168892"/>
          </a:xfrm>
        </p:grpSpPr>
        <p:cxnSp>
          <p:nvCxnSpPr>
            <p:cNvPr id="11" name="Straight Connector 10"/>
            <p:cNvCxnSpPr/>
            <p:nvPr/>
          </p:nvCxnSpPr>
          <p:spPr>
            <a:xfrm>
              <a:off x="630772" y="4227519"/>
              <a:ext cx="7214258" cy="0"/>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912055" y="1495360"/>
              <a:ext cx="0" cy="5168892"/>
            </a:xfrm>
            <a:prstGeom prst="line">
              <a:avLst/>
            </a:prstGeom>
            <a:ln w="12700" cmpd="sng">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87" name="TextBox 86"/>
            <p:cNvSpPr txBox="1"/>
            <p:nvPr/>
          </p:nvSpPr>
          <p:spPr>
            <a:xfrm>
              <a:off x="7933068" y="4042853"/>
              <a:ext cx="391942" cy="369332"/>
            </a:xfrm>
            <a:prstGeom prst="rect">
              <a:avLst/>
            </a:prstGeom>
            <a:noFill/>
          </p:spPr>
          <p:txBody>
            <a:bodyPr wrap="none" rtlCol="0">
              <a:spAutoFit/>
            </a:bodyPr>
            <a:lstStyle/>
            <a:p>
              <a:r>
                <a:rPr lang="en-US" dirty="0"/>
                <a:t>1s</a:t>
              </a:r>
            </a:p>
          </p:txBody>
        </p:sp>
      </p:grpSp>
      <p:grpSp>
        <p:nvGrpSpPr>
          <p:cNvPr id="41" name="Group 40"/>
          <p:cNvGrpSpPr/>
          <p:nvPr/>
        </p:nvGrpSpPr>
        <p:grpSpPr>
          <a:xfrm>
            <a:off x="756154" y="1823013"/>
            <a:ext cx="7104113" cy="4333111"/>
            <a:chOff x="630772" y="1906573"/>
            <a:chExt cx="7229775" cy="4333111"/>
          </a:xfrm>
        </p:grpSpPr>
        <p:cxnSp>
          <p:nvCxnSpPr>
            <p:cNvPr id="42" name="Straight Connector 41"/>
            <p:cNvCxnSpPr/>
            <p:nvPr/>
          </p:nvCxnSpPr>
          <p:spPr>
            <a:xfrm>
              <a:off x="630772" y="437991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630772" y="4537172"/>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30772" y="46974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630772" y="48498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630772" y="50022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630772" y="51546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630772" y="530700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630772" y="54696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630772" y="56220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a:off x="630772" y="57744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p:nvCxnSpPr>
          <p:spPr>
            <a:xfrm>
              <a:off x="630772" y="592686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630772" y="608728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630772" y="623968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630772" y="2201835"/>
              <a:ext cx="7214258" cy="12434"/>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630772" y="2371522"/>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630772" y="25317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630772" y="26841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630772" y="28365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630772" y="29889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630772" y="3141359"/>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a:off x="630772" y="33040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630772" y="34564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630772" y="36088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630772" y="376121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630772" y="392163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a:off x="630772" y="4074034"/>
              <a:ext cx="7214258"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p:nvCxnSpPr>
          <p:spPr>
            <a:xfrm>
              <a:off x="630772" y="1906573"/>
              <a:ext cx="7229775"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a:off x="630772" y="2059870"/>
              <a:ext cx="7229775"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grpSp>
      <p:cxnSp>
        <p:nvCxnSpPr>
          <p:cNvPr id="160" name="Straight Connector 159"/>
          <p:cNvCxnSpPr/>
          <p:nvPr/>
        </p:nvCxnSpPr>
        <p:spPr>
          <a:xfrm>
            <a:off x="749214" y="4150094"/>
            <a:ext cx="7088866" cy="0"/>
          </a:xfrm>
          <a:prstGeom prst="line">
            <a:avLst/>
          </a:prstGeom>
          <a:ln w="12700" cmpd="sng">
            <a:solidFill>
              <a:schemeClr val="accent4">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 xmlns:p14="http://schemas.microsoft.com/office/powerpoint/2010/main" val="2769597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Obvykle sa zhotovuje záznam v týchto rozlíšeniach:</a:t>
            </a:r>
          </a:p>
        </p:txBody>
      </p:sp>
      <p:sp>
        <p:nvSpPr>
          <p:cNvPr id="3" name="Content Placeholder 2"/>
          <p:cNvSpPr>
            <a:spLocks noGrp="1"/>
          </p:cNvSpPr>
          <p:nvPr>
            <p:ph idx="1"/>
          </p:nvPr>
        </p:nvSpPr>
        <p:spPr>
          <a:xfrm>
            <a:off x="457200" y="2130439"/>
            <a:ext cx="8229600" cy="3995724"/>
          </a:xfrm>
        </p:spPr>
        <p:txBody>
          <a:bodyPr>
            <a:normAutofit lnSpcReduction="10000"/>
          </a:bodyPr>
          <a:lstStyle/>
          <a:p>
            <a:r>
              <a:rPr lang="en-US" dirty="0"/>
              <a:t>Prvotné zvukové systémy používali </a:t>
            </a:r>
            <a:br>
              <a:rPr lang="en-US" dirty="0"/>
            </a:br>
            <a:r>
              <a:rPr lang="en-US" dirty="0"/>
              <a:t>256 úrovní (8bit)</a:t>
            </a:r>
          </a:p>
          <a:p>
            <a:r>
              <a:rPr lang="en-US" dirty="0"/>
              <a:t>Dnešné bežné zvukové systémy používajú </a:t>
            </a:r>
            <a:br>
              <a:rPr lang="en-US" dirty="0"/>
            </a:br>
            <a:r>
              <a:rPr lang="en-US" dirty="0"/>
              <a:t>65 536 úrovní (16bit)</a:t>
            </a:r>
          </a:p>
          <a:p>
            <a:r>
              <a:rPr lang="en-US" dirty="0"/>
              <a:t>V profesionálnych nahrávacích štúdiách sa používajú aj systémy s 16 000 000 úrovní (24bit) alebo dokonca 4 000 000 000 úrovní (32bit)</a:t>
            </a:r>
            <a:endParaRPr lang="en-US" dirty="0">
              <a:solidFill>
                <a:schemeClr val="tx1">
                  <a:lumMod val="50000"/>
                  <a:lumOff val="50000"/>
                </a:schemeClr>
              </a:solidFill>
            </a:endParaRPr>
          </a:p>
        </p:txBody>
      </p:sp>
    </p:spTree>
    <p:extLst>
      <p:ext uri="{BB962C8B-B14F-4D97-AF65-F5344CB8AC3E}">
        <p14:creationId xmlns="" xmlns:p14="http://schemas.microsoft.com/office/powerpoint/2010/main" val="316786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Zvukové formáty</a:t>
            </a:r>
          </a:p>
        </p:txBody>
      </p:sp>
      <p:sp>
        <p:nvSpPr>
          <p:cNvPr id="3" name="Content Placeholder 2"/>
          <p:cNvSpPr>
            <a:spLocks noGrp="1"/>
          </p:cNvSpPr>
          <p:nvPr>
            <p:ph idx="1"/>
          </p:nvPr>
        </p:nvSpPr>
        <p:spPr/>
        <p:txBody>
          <a:bodyPr>
            <a:normAutofit lnSpcReduction="10000"/>
          </a:bodyPr>
          <a:lstStyle/>
          <a:p>
            <a:r>
              <a:rPr lang="en-US" dirty="0"/>
              <a:t>Čím vyššia je pri digitalizácii vzorkovacia frekvencia alebo rozlíšenie, tým kvalitnejší je aj zvukový záznam. </a:t>
            </a:r>
          </a:p>
          <a:p>
            <a:r>
              <a:rPr lang="en-US" dirty="0"/>
              <a:t>Zvyšovaním kvality sa však zväčšuje aj veľkosť výsledného súboru.</a:t>
            </a:r>
          </a:p>
          <a:p>
            <a:r>
              <a:rPr lang="en-US" dirty="0"/>
              <a:t>V niektorých situáciách potrebujeme, aby výsledný súbor bol čo najmenší (web, email).</a:t>
            </a:r>
          </a:p>
          <a:p>
            <a:r>
              <a:rPr lang="en-US" dirty="0"/>
              <a:t>Inokedy uprednostňujeme kvalitu a nezáleží nám na veľkosti súboru (nahrávacie štúdiá).</a:t>
            </a:r>
          </a:p>
        </p:txBody>
      </p:sp>
    </p:spTree>
    <p:extLst>
      <p:ext uri="{BB962C8B-B14F-4D97-AF65-F5344CB8AC3E}">
        <p14:creationId xmlns="" xmlns:p14="http://schemas.microsoft.com/office/powerpoint/2010/main" val="993370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Zvukové formáty</a:t>
            </a:r>
          </a:p>
        </p:txBody>
      </p:sp>
      <p:sp>
        <p:nvSpPr>
          <p:cNvPr id="3" name="Content Placeholder 2"/>
          <p:cNvSpPr>
            <a:spLocks noGrp="1"/>
          </p:cNvSpPr>
          <p:nvPr>
            <p:ph idx="1"/>
          </p:nvPr>
        </p:nvSpPr>
        <p:spPr/>
        <p:txBody>
          <a:bodyPr>
            <a:normAutofit lnSpcReduction="10000"/>
          </a:bodyPr>
          <a:lstStyle/>
          <a:p>
            <a:r>
              <a:rPr lang="en-US" dirty="0"/>
              <a:t>Existuje niekoľko zvukových formátov, ktoré využívajú nedokonalosť ľudského ucha: zvuky, ktoré naše ucho nedokáže zaznamenať sú nahradené inými, alebo sú zo záznamu odstránené.</a:t>
            </a:r>
          </a:p>
          <a:p>
            <a:r>
              <a:rPr lang="en-US" dirty="0"/>
              <a:t>Takémuto procesu hovoríme </a:t>
            </a:r>
            <a:r>
              <a:rPr lang="en-US" b="1" dirty="0">
                <a:solidFill>
                  <a:srgbClr val="FF6600"/>
                </a:solidFill>
              </a:rPr>
              <a:t>kompresia</a:t>
            </a:r>
            <a:r>
              <a:rPr lang="en-US" dirty="0"/>
              <a:t>.</a:t>
            </a:r>
          </a:p>
          <a:p>
            <a:r>
              <a:rPr lang="en-US" dirty="0"/>
              <a:t>Úlohou kompresie (podobne ako pri obrázkoch) je zmenšiť veľkosť výsledného súboru – na úkor kvality.</a:t>
            </a:r>
          </a:p>
        </p:txBody>
      </p:sp>
    </p:spTree>
    <p:extLst>
      <p:ext uri="{BB962C8B-B14F-4D97-AF65-F5344CB8AC3E}">
        <p14:creationId xmlns="" xmlns:p14="http://schemas.microsoft.com/office/powerpoint/2010/main" val="2657124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Zvukové formáty</a:t>
            </a:r>
          </a:p>
        </p:txBody>
      </p:sp>
      <p:sp>
        <p:nvSpPr>
          <p:cNvPr id="3" name="Content Placeholder 2"/>
          <p:cNvSpPr>
            <a:spLocks noGrp="1"/>
          </p:cNvSpPr>
          <p:nvPr>
            <p:ph idx="1"/>
          </p:nvPr>
        </p:nvSpPr>
        <p:spPr/>
        <p:txBody>
          <a:bodyPr>
            <a:normAutofit fontScale="92500" lnSpcReduction="20000"/>
          </a:bodyPr>
          <a:lstStyle/>
          <a:p>
            <a:r>
              <a:rPr lang="en-US" b="1" dirty="0"/>
              <a:t>.mp3</a:t>
            </a:r>
            <a:r>
              <a:rPr lang="en-US" dirty="0"/>
              <a:t> – veľmi populárny zvukový formát, ktorý dokáže komprimovať zvukový záznam až </a:t>
            </a:r>
            <a:r>
              <a:rPr lang="en-US" u="sng" dirty="0"/>
              <a:t>10 násobne</a:t>
            </a:r>
          </a:p>
          <a:p>
            <a:r>
              <a:rPr lang="en-US" b="1" dirty="0"/>
              <a:t>.wma</a:t>
            </a:r>
            <a:r>
              <a:rPr lang="en-US" dirty="0"/>
              <a:t> – podobný formátu .mp3, umožňuje do súboru vložiť aj dáta na </a:t>
            </a:r>
            <a:r>
              <a:rPr lang="en-US" u="sng" dirty="0"/>
              <a:t>ochranu autorských práv </a:t>
            </a:r>
            <a:r>
              <a:rPr lang="en-US" dirty="0"/>
              <a:t>(DRM)</a:t>
            </a:r>
          </a:p>
          <a:p>
            <a:r>
              <a:rPr lang="en-US" b="1" dirty="0"/>
              <a:t>.ogg</a:t>
            </a:r>
            <a:r>
              <a:rPr lang="en-US" dirty="0"/>
              <a:t> – </a:t>
            </a:r>
            <a:r>
              <a:rPr lang="en-US" u="sng" dirty="0"/>
              <a:t>voľne šíriteľný </a:t>
            </a:r>
            <a:r>
              <a:rPr lang="en-US" dirty="0"/>
              <a:t>a veľmi kvalitný zvukový formát</a:t>
            </a:r>
          </a:p>
          <a:p>
            <a:r>
              <a:rPr lang="en-US" b="1" dirty="0"/>
              <a:t>.aac</a:t>
            </a:r>
            <a:r>
              <a:rPr lang="en-US" dirty="0"/>
              <a:t> – </a:t>
            </a:r>
            <a:r>
              <a:rPr lang="en-US" u="sng" dirty="0"/>
              <a:t>veľmi kvalitný </a:t>
            </a:r>
            <a:r>
              <a:rPr lang="en-US" dirty="0"/>
              <a:t>formát, ktorý je však komerčný (je potrebné si ho zakúpiť)</a:t>
            </a:r>
          </a:p>
          <a:p>
            <a:r>
              <a:rPr lang="en-US" b="1" dirty="0"/>
              <a:t>.ac3</a:t>
            </a:r>
            <a:r>
              <a:rPr lang="en-US" dirty="0"/>
              <a:t> – používa sa na kódovanie zvuku na </a:t>
            </a:r>
            <a:r>
              <a:rPr lang="en-US" u="sng" dirty="0"/>
              <a:t>DVD</a:t>
            </a:r>
            <a:endParaRPr lang="en-US" b="1" u="sng" dirty="0"/>
          </a:p>
        </p:txBody>
      </p:sp>
    </p:spTree>
    <p:extLst>
      <p:ext uri="{BB962C8B-B14F-4D97-AF65-F5344CB8AC3E}">
        <p14:creationId xmlns="" xmlns:p14="http://schemas.microsoft.com/office/powerpoint/2010/main" val="2962252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Zvukové formáty</a:t>
            </a:r>
          </a:p>
        </p:txBody>
      </p:sp>
      <p:sp>
        <p:nvSpPr>
          <p:cNvPr id="3" name="Content Placeholder 2"/>
          <p:cNvSpPr>
            <a:spLocks noGrp="1"/>
          </p:cNvSpPr>
          <p:nvPr>
            <p:ph idx="1"/>
          </p:nvPr>
        </p:nvSpPr>
        <p:spPr/>
        <p:txBody>
          <a:bodyPr>
            <a:normAutofit fontScale="92500"/>
          </a:bodyPr>
          <a:lstStyle/>
          <a:p>
            <a:r>
              <a:rPr lang="en-US" b="1" dirty="0"/>
              <a:t>MIDI</a:t>
            </a:r>
            <a:r>
              <a:rPr lang="en-US" dirty="0"/>
              <a:t> – zvuky tohoto formátu nie sú nahrané skutočnými nástrojmi. Sú to umelo vygenerované zvuky. Súbor obsahuje len sadu inštrukcií podľa ktorých dokáže počítač zahrať konkrétny nástroj. Výhodou je veľmi nízka veľkosť súboru.</a:t>
            </a:r>
          </a:p>
          <a:p>
            <a:r>
              <a:rPr lang="en-US" b="1" dirty="0"/>
              <a:t>.waw</a:t>
            </a:r>
            <a:r>
              <a:rPr lang="en-US" dirty="0"/>
              <a:t> – nekomprimovaný zvukový formát (čistý formát, RAW). Jeho výhodou je vysoká kvalita záznamu. Nevýhodou je však veľkosť výsledného súboru.</a:t>
            </a:r>
            <a:endParaRPr lang="en-US" b="1" dirty="0"/>
          </a:p>
        </p:txBody>
      </p:sp>
    </p:spTree>
    <p:extLst>
      <p:ext uri="{BB962C8B-B14F-4D97-AF65-F5344CB8AC3E}">
        <p14:creationId xmlns="" xmlns:p14="http://schemas.microsoft.com/office/powerpoint/2010/main" val="28080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06821" y="5704114"/>
            <a:ext cx="871302" cy="369332"/>
          </a:xfrm>
          <a:prstGeom prst="rect">
            <a:avLst/>
          </a:prstGeom>
          <a:noFill/>
        </p:spPr>
        <p:txBody>
          <a:bodyPr wrap="none" rtlCol="0">
            <a:spAutoFit/>
          </a:bodyPr>
          <a:lstStyle/>
          <a:p>
            <a:r>
              <a:rPr lang="en-US" dirty="0"/>
              <a:t>Koniec.</a:t>
            </a:r>
          </a:p>
        </p:txBody>
      </p:sp>
      <p:sp>
        <p:nvSpPr>
          <p:cNvPr id="2" name="BlokTextu 1"/>
          <p:cNvSpPr txBox="1"/>
          <p:nvPr/>
        </p:nvSpPr>
        <p:spPr>
          <a:xfrm>
            <a:off x="1099038" y="1776046"/>
            <a:ext cx="6600781" cy="2985433"/>
          </a:xfrm>
          <a:prstGeom prst="rect">
            <a:avLst/>
          </a:prstGeom>
          <a:noFill/>
        </p:spPr>
        <p:txBody>
          <a:bodyPr wrap="none" rtlCol="0">
            <a:spAutoFit/>
          </a:bodyPr>
          <a:lstStyle/>
          <a:p>
            <a:pPr algn="ctr"/>
            <a:r>
              <a:rPr lang="sk-SK" sz="2800" b="1" dirty="0" smtClean="0"/>
              <a:t>Nezabúdajte na </a:t>
            </a:r>
          </a:p>
          <a:p>
            <a:pPr algn="ctr"/>
            <a:r>
              <a:rPr lang="sk-SK" sz="3200" dirty="0" smtClean="0">
                <a:hlinkClick r:id="rId2"/>
              </a:rPr>
              <a:t>Autorský zákon</a:t>
            </a:r>
            <a:r>
              <a:rPr lang="sk-SK" sz="2800" dirty="0" smtClean="0"/>
              <a:t>.</a:t>
            </a:r>
          </a:p>
          <a:p>
            <a:pPr algn="ctr"/>
            <a:endParaRPr lang="sk-SK" dirty="0" smtClean="0"/>
          </a:p>
          <a:p>
            <a:pPr algn="ctr"/>
            <a:r>
              <a:rPr lang="sk-SK" sz="2800" b="1" dirty="0" smtClean="0"/>
              <a:t>Na dodržiavanie autorských práv dohliada </a:t>
            </a:r>
          </a:p>
          <a:p>
            <a:pPr algn="ctr"/>
            <a:r>
              <a:rPr lang="sk-SK" sz="3200" dirty="0" smtClean="0">
                <a:hlinkClick r:id="rId3"/>
              </a:rPr>
              <a:t>SOZA</a:t>
            </a:r>
            <a:endParaRPr lang="sk-SK" sz="3200" dirty="0" smtClean="0"/>
          </a:p>
          <a:p>
            <a:pPr algn="ctr"/>
            <a:r>
              <a:rPr lang="sk-SK" sz="3200" dirty="0" smtClean="0"/>
              <a:t>Koncesionársky </a:t>
            </a:r>
            <a:r>
              <a:rPr lang="sk-SK" sz="3200" dirty="0" smtClean="0">
                <a:hlinkClick r:id="rId4"/>
              </a:rPr>
              <a:t>poplatok</a:t>
            </a:r>
            <a:r>
              <a:rPr lang="sk-SK" sz="3200" dirty="0" smtClean="0"/>
              <a:t>? </a:t>
            </a:r>
          </a:p>
          <a:p>
            <a:pPr algn="ctr"/>
            <a:endParaRPr lang="sk-SK" dirty="0"/>
          </a:p>
        </p:txBody>
      </p:sp>
    </p:spTree>
    <p:extLst>
      <p:ext uri="{BB962C8B-B14F-4D97-AF65-F5344CB8AC3E}">
        <p14:creationId xmlns="" xmlns:p14="http://schemas.microsoft.com/office/powerpoint/2010/main" val="3961177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Zvuk a jeho vlastnosti</a:t>
            </a:r>
          </a:p>
        </p:txBody>
      </p:sp>
      <p:sp>
        <p:nvSpPr>
          <p:cNvPr id="3" name="Content Placeholder 2"/>
          <p:cNvSpPr>
            <a:spLocks noGrp="1"/>
          </p:cNvSpPr>
          <p:nvPr>
            <p:ph idx="1"/>
          </p:nvPr>
        </p:nvSpPr>
        <p:spPr/>
        <p:txBody>
          <a:bodyPr>
            <a:normAutofit lnSpcReduction="10000"/>
          </a:bodyPr>
          <a:lstStyle/>
          <a:p>
            <a:r>
              <a:rPr lang="en-US" dirty="0">
                <a:solidFill>
                  <a:srgbClr val="FF6600"/>
                </a:solidFill>
              </a:rPr>
              <a:t>Hlasitosť</a:t>
            </a:r>
            <a:r>
              <a:rPr lang="en-US" dirty="0"/>
              <a:t> (dB – decibel)</a:t>
            </a:r>
          </a:p>
          <a:p>
            <a:pPr lvl="1"/>
            <a:r>
              <a:rPr lang="en-US" b="1" dirty="0"/>
              <a:t>0dB</a:t>
            </a:r>
            <a:r>
              <a:rPr lang="en-US" dirty="0"/>
              <a:t> = prah počuteľnosti</a:t>
            </a:r>
          </a:p>
          <a:p>
            <a:pPr lvl="1"/>
            <a:r>
              <a:rPr lang="en-US" b="1" dirty="0"/>
              <a:t>40dB</a:t>
            </a:r>
            <a:r>
              <a:rPr lang="en-US" dirty="0"/>
              <a:t> = šepot</a:t>
            </a:r>
          </a:p>
          <a:p>
            <a:pPr lvl="1"/>
            <a:r>
              <a:rPr lang="en-US" b="1" dirty="0"/>
              <a:t>100dB</a:t>
            </a:r>
            <a:r>
              <a:rPr lang="en-US" dirty="0"/>
              <a:t> = TV alebo Hi-Fi pri najvyššej hlasitosti</a:t>
            </a:r>
          </a:p>
          <a:p>
            <a:pPr lvl="1"/>
            <a:r>
              <a:rPr lang="en-US" b="1" dirty="0"/>
              <a:t>180dB</a:t>
            </a:r>
            <a:r>
              <a:rPr lang="en-US" dirty="0"/>
              <a:t> = motor rakety (trvalé poškodenie sluchu)</a:t>
            </a:r>
          </a:p>
          <a:p>
            <a:r>
              <a:rPr lang="en-US" dirty="0">
                <a:solidFill>
                  <a:srgbClr val="FF6600"/>
                </a:solidFill>
              </a:rPr>
              <a:t>Frekvencia</a:t>
            </a:r>
            <a:r>
              <a:rPr lang="en-US" dirty="0"/>
              <a:t> (Hz – hertz)</a:t>
            </a:r>
          </a:p>
          <a:p>
            <a:pPr lvl="1"/>
            <a:r>
              <a:rPr lang="en-US" dirty="0"/>
              <a:t>charakterizuje výšku tónu</a:t>
            </a:r>
          </a:p>
          <a:p>
            <a:pPr lvl="1"/>
            <a:r>
              <a:rPr lang="en-US" dirty="0"/>
              <a:t>440Hz – komorné A (tón podľa ktorého sa ladia hudobné nástroje)</a:t>
            </a:r>
          </a:p>
        </p:txBody>
      </p:sp>
    </p:spTree>
    <p:extLst>
      <p:ext uri="{BB962C8B-B14F-4D97-AF65-F5344CB8AC3E}">
        <p14:creationId xmlns="" xmlns:p14="http://schemas.microsoft.com/office/powerpoint/2010/main" val="3214539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Zaujímavosti</a:t>
            </a:r>
            <a:endParaRPr lang="sk-SK" dirty="0"/>
          </a:p>
        </p:txBody>
      </p:sp>
      <p:sp>
        <p:nvSpPr>
          <p:cNvPr id="3" name="Zástupný symbol obsahu 2"/>
          <p:cNvSpPr>
            <a:spLocks noGrp="1"/>
          </p:cNvSpPr>
          <p:nvPr>
            <p:ph idx="1"/>
          </p:nvPr>
        </p:nvSpPr>
        <p:spPr/>
        <p:txBody>
          <a:bodyPr>
            <a:normAutofit fontScale="85000" lnSpcReduction="10000"/>
          </a:bodyPr>
          <a:lstStyle/>
          <a:p>
            <a:pPr algn="ctr"/>
            <a:r>
              <a:rPr lang="sk-SK" dirty="0" smtClean="0"/>
              <a:t>Z hľadiska hraníc ľudského vnímania zvuk s frekvenciou nižšou než 16 Hz (ktorý počuje napr. slon) nazývame infrazvuk. </a:t>
            </a:r>
          </a:p>
          <a:p>
            <a:pPr algn="ctr"/>
            <a:r>
              <a:rPr lang="sk-SK" dirty="0" smtClean="0"/>
              <a:t>Zvuk s frekvenciou vyššou ako 20 kHz (ktorý počujú napr. delfín alebo netopiere - až do frekvencií okolo 150 kHz) nazývame ultrazvuk.</a:t>
            </a:r>
          </a:p>
          <a:p>
            <a:pPr algn="ctr"/>
            <a:r>
              <a:rPr lang="sk-SK" dirty="0" smtClean="0"/>
              <a:t>Frekvencia tohto vlnenia leží približne v rozsahu 16 Hz až 20 000 Hz (záleží na individuálnych danostiach človeka), mimo týchto hraníc človek zvuk nevníma. </a:t>
            </a:r>
          </a:p>
          <a:p>
            <a:pPr algn="ctr"/>
            <a:r>
              <a:rPr lang="sk-SK" dirty="0" smtClean="0"/>
              <a:t>V širšom zmysle je možné považovať za zvuk aj vlnenie mimo tohto rozsahu, teda </a:t>
            </a:r>
            <a:r>
              <a:rPr lang="sk-SK" b="1" dirty="0" smtClean="0"/>
              <a:t>infrazvuk a ultrazvuk</a:t>
            </a:r>
            <a:r>
              <a:rPr lang="sk-SK" dirty="0" smtClean="0"/>
              <a:t>.</a:t>
            </a:r>
          </a:p>
          <a:p>
            <a:endParaRPr lang="sk-SK" dirty="0"/>
          </a:p>
        </p:txBody>
      </p:sp>
    </p:spTree>
    <p:extLst>
      <p:ext uri="{BB962C8B-B14F-4D97-AF65-F5344CB8AC3E}">
        <p14:creationId xmlns="" xmlns:p14="http://schemas.microsoft.com/office/powerpoint/2010/main" val="2983169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a:t>Zdroj </a:t>
            </a:r>
            <a:r>
              <a:rPr lang="sk-SK" b="1" dirty="0" smtClean="0"/>
              <a:t>zvuku</a:t>
            </a:r>
            <a:endParaRPr lang="sk-SK" dirty="0"/>
          </a:p>
        </p:txBody>
      </p:sp>
      <p:sp>
        <p:nvSpPr>
          <p:cNvPr id="3" name="Zástupný symbol obsahu 2"/>
          <p:cNvSpPr>
            <a:spLocks noGrp="1"/>
          </p:cNvSpPr>
          <p:nvPr>
            <p:ph idx="1"/>
          </p:nvPr>
        </p:nvSpPr>
        <p:spPr/>
        <p:txBody>
          <a:bodyPr>
            <a:normAutofit fontScale="77500" lnSpcReduction="20000"/>
          </a:bodyPr>
          <a:lstStyle/>
          <a:p>
            <a:r>
              <a:rPr lang="sk-SK" dirty="0" smtClean="0"/>
              <a:t>Zdrojom zvuku je kmitajúce teleso. Záleží však aj na jeho schopnosti tento zvuk odovzdať (preniesť) na okolité prostredie.</a:t>
            </a:r>
          </a:p>
          <a:p>
            <a:r>
              <a:rPr lang="sk-SK" dirty="0" smtClean="0"/>
              <a:t>Zdroj </a:t>
            </a:r>
            <a:r>
              <a:rPr lang="sk-SK" dirty="0"/>
              <a:t>zvukového vlnenia sa nazýva zdroj zvuku a prostredie, v ktorom sa vlnenie šíri, nazývame vodič zvuku. </a:t>
            </a:r>
            <a:endParaRPr lang="sk-SK" dirty="0" smtClean="0"/>
          </a:p>
          <a:p>
            <a:r>
              <a:rPr lang="sk-SK" dirty="0" smtClean="0"/>
              <a:t>Vodič </a:t>
            </a:r>
            <a:r>
              <a:rPr lang="sk-SK" dirty="0"/>
              <a:t>zvuku, obvykle vzduch, sprostredkuje spojenie medzi zdrojom zvuku a prijímačom (detektorom), ktorým je obvykle ucho alebo technické zariadenia (mikrofón). Zvuky sa šíria v každom hmotnom prostredí, napr. aj </a:t>
            </a:r>
            <a:r>
              <a:rPr lang="sk-SK" dirty="0">
                <a:hlinkClick r:id="rId2" tooltip="Voda"/>
              </a:rPr>
              <a:t>vodou</a:t>
            </a:r>
            <a:r>
              <a:rPr lang="sk-SK" dirty="0"/>
              <a:t> a pevnými látkami. </a:t>
            </a:r>
            <a:endParaRPr lang="sk-SK" dirty="0" smtClean="0"/>
          </a:p>
          <a:p>
            <a:r>
              <a:rPr lang="sk-SK" dirty="0" smtClean="0"/>
              <a:t>Podľa </a:t>
            </a:r>
            <a:r>
              <a:rPr lang="sk-SK" dirty="0"/>
              <a:t>schopnosti látky viesť, resp. pohlcovať zvuk hovoríme o dobrých a zlých vodičoch zvuku</a:t>
            </a:r>
            <a:r>
              <a:rPr lang="sk-SK" dirty="0" smtClean="0"/>
              <a:t>.</a:t>
            </a:r>
            <a:endParaRPr lang="sk-SK" dirty="0"/>
          </a:p>
        </p:txBody>
      </p:sp>
    </p:spTree>
    <p:extLst>
      <p:ext uri="{BB962C8B-B14F-4D97-AF65-F5344CB8AC3E}">
        <p14:creationId xmlns="" xmlns:p14="http://schemas.microsoft.com/office/powerpoint/2010/main" val="2082773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Zvukové zariadenia PC</a:t>
            </a:r>
            <a:endParaRPr lang="sk-SK" dirty="0"/>
          </a:p>
        </p:txBody>
      </p:sp>
      <p:sp>
        <p:nvSpPr>
          <p:cNvPr id="3" name="Zástupný symbol obsahu 2"/>
          <p:cNvSpPr>
            <a:spLocks noGrp="1"/>
          </p:cNvSpPr>
          <p:nvPr>
            <p:ph idx="1"/>
          </p:nvPr>
        </p:nvSpPr>
        <p:spPr/>
        <p:txBody>
          <a:bodyPr>
            <a:normAutofit fontScale="77500" lnSpcReduction="20000"/>
          </a:bodyPr>
          <a:lstStyle/>
          <a:p>
            <a:r>
              <a:rPr lang="sk-SK" b="1" dirty="0" smtClean="0"/>
              <a:t>Zvuková </a:t>
            </a:r>
            <a:r>
              <a:rPr lang="sk-SK" b="1" dirty="0"/>
              <a:t>karta</a:t>
            </a:r>
            <a:r>
              <a:rPr lang="sk-SK" dirty="0"/>
              <a:t> alebo všeobecne </a:t>
            </a:r>
            <a:r>
              <a:rPr lang="sk-SK" b="1" dirty="0"/>
              <a:t>zvukový adaptér</a:t>
            </a:r>
            <a:r>
              <a:rPr lang="sk-SK" dirty="0"/>
              <a:t> je časť </a:t>
            </a:r>
            <a:r>
              <a:rPr lang="sk-SK" dirty="0" smtClean="0"/>
              <a:t>PC, </a:t>
            </a:r>
            <a:r>
              <a:rPr lang="sk-SK" dirty="0"/>
              <a:t>ktorá zabezpečuje zvukový vstup a výstup. </a:t>
            </a:r>
          </a:p>
          <a:p>
            <a:r>
              <a:rPr lang="sk-SK" dirty="0"/>
              <a:t>Je kombináciou analógovo-digitálneho prevodníka, digitálno-analógového prevodníka, analógových obvodov (zosilňovačov, filtrov, mixérov) a riadiacej elektroniky, ktorá riadi analógovú časť a zabezpečuje pravidelný prenos údajov z a do hlavnej pamäte počítača. </a:t>
            </a:r>
            <a:r>
              <a:rPr lang="sk-SK" dirty="0" smtClean="0"/>
              <a:t>	Pripojenie </a:t>
            </a:r>
            <a:r>
              <a:rPr lang="sk-SK" dirty="0"/>
              <a:t>k PC býva: </a:t>
            </a:r>
          </a:p>
          <a:p>
            <a:pPr lvl="1"/>
            <a:r>
              <a:rPr lang="sk-SK" dirty="0" smtClean="0"/>
              <a:t>rozširujúcou </a:t>
            </a:r>
            <a:r>
              <a:rPr lang="sk-SK" dirty="0"/>
              <a:t>zbernicou PC (dnes PCI, kedysi </a:t>
            </a:r>
            <a:r>
              <a:rPr lang="sk-SK" dirty="0" smtClean="0"/>
              <a:t>ISA) 	</a:t>
            </a:r>
          </a:p>
          <a:p>
            <a:pPr lvl="1"/>
            <a:r>
              <a:rPr lang="sk-SK" dirty="0" smtClean="0"/>
              <a:t>vonkajšou </a:t>
            </a:r>
            <a:r>
              <a:rPr lang="sk-SK" dirty="0"/>
              <a:t>rýchlou zbernicou (USB, </a:t>
            </a:r>
            <a:r>
              <a:rPr lang="sk-SK" dirty="0" err="1"/>
              <a:t>FireWire</a:t>
            </a:r>
            <a:r>
              <a:rPr lang="sk-SK" dirty="0" smtClean="0"/>
              <a:t>) </a:t>
            </a:r>
            <a:endParaRPr lang="sk-SK" dirty="0"/>
          </a:p>
          <a:p>
            <a:endParaRPr lang="sk-SK" dirty="0" smtClean="0"/>
          </a:p>
          <a:p>
            <a:r>
              <a:rPr lang="sk-SK" dirty="0" smtClean="0"/>
              <a:t>Slúchadla</a:t>
            </a:r>
          </a:p>
          <a:p>
            <a:r>
              <a:rPr lang="sk-SK" dirty="0" smtClean="0"/>
              <a:t>Reproduktory 1+1, 2+1, 5+1 a pod.</a:t>
            </a:r>
          </a:p>
          <a:p>
            <a:endParaRPr lang="sk-SK" dirty="0"/>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444208" y="5148844"/>
            <a:ext cx="2114550" cy="13049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521466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92968" y="1146557"/>
            <a:ext cx="7668763" cy="48977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14272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Zvuk a počítače</a:t>
            </a:r>
            <a:endParaRPr lang="sk-SK" dirty="0"/>
          </a:p>
        </p:txBody>
      </p:sp>
      <p:sp>
        <p:nvSpPr>
          <p:cNvPr id="3" name="Zástupný symbol obsahu 2"/>
          <p:cNvSpPr>
            <a:spLocks noGrp="1"/>
          </p:cNvSpPr>
          <p:nvPr>
            <p:ph idx="1"/>
          </p:nvPr>
        </p:nvSpPr>
        <p:spPr/>
        <p:txBody>
          <a:bodyPr>
            <a:normAutofit/>
          </a:bodyPr>
          <a:lstStyle/>
          <a:p>
            <a:pPr algn="ctr"/>
            <a:endParaRPr lang="sk-SK" dirty="0" smtClean="0"/>
          </a:p>
          <a:p>
            <a:pPr algn="ctr"/>
            <a:r>
              <a:rPr lang="sk-SK" dirty="0" smtClean="0"/>
              <a:t>Počítače však vedia spracovávať len digitálne informácie, a preto je nutné tento analógový signál previesť do digitálnej podoby. </a:t>
            </a:r>
          </a:p>
        </p:txBody>
      </p:sp>
    </p:spTree>
    <p:extLst>
      <p:ext uri="{BB962C8B-B14F-4D97-AF65-F5344CB8AC3E}">
        <p14:creationId xmlns="" xmlns:p14="http://schemas.microsoft.com/office/powerpoint/2010/main" val="2873197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Digitalizácia zvuku</a:t>
            </a:r>
          </a:p>
        </p:txBody>
      </p:sp>
      <p:sp>
        <p:nvSpPr>
          <p:cNvPr id="3" name="Content Placeholder 2"/>
          <p:cNvSpPr>
            <a:spLocks noGrp="1"/>
          </p:cNvSpPr>
          <p:nvPr>
            <p:ph idx="1"/>
          </p:nvPr>
        </p:nvSpPr>
        <p:spPr/>
        <p:txBody>
          <a:bodyPr>
            <a:normAutofit/>
          </a:bodyPr>
          <a:lstStyle/>
          <a:p>
            <a:r>
              <a:rPr lang="en-US" dirty="0"/>
              <a:t>Aby bol počítač schopný pracovať so zvukom je potrebné analógový zvukový signál (taký, ako ho počujeme) previesť na číselný (taký, ktorému rozumie počítač)</a:t>
            </a:r>
          </a:p>
          <a:p>
            <a:r>
              <a:rPr lang="en-US" dirty="0"/>
              <a:t>Tento proces zmeny analógového zvukového signálu na digitálny nazývame </a:t>
            </a:r>
            <a:r>
              <a:rPr lang="en-US" dirty="0">
                <a:solidFill>
                  <a:srgbClr val="FF6600"/>
                </a:solidFill>
              </a:rPr>
              <a:t>digitalizácia</a:t>
            </a:r>
            <a:r>
              <a:rPr lang="en-US" dirty="0"/>
              <a:t>.</a:t>
            </a:r>
          </a:p>
          <a:p>
            <a:r>
              <a:rPr lang="en-US" dirty="0"/>
              <a:t>Digitalizáciu riadi zvuková karta prostredníctvom </a:t>
            </a:r>
            <a:r>
              <a:rPr lang="en-US" b="1" dirty="0"/>
              <a:t>AD/DA </a:t>
            </a:r>
            <a:r>
              <a:rPr lang="en-US" dirty="0"/>
              <a:t>prevodníka</a:t>
            </a:r>
          </a:p>
        </p:txBody>
      </p:sp>
    </p:spTree>
    <p:extLst>
      <p:ext uri="{BB962C8B-B14F-4D97-AF65-F5344CB8AC3E}">
        <p14:creationId xmlns="" xmlns:p14="http://schemas.microsoft.com/office/powerpoint/2010/main" val="24721256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ovanie">
  <a:themeElements>
    <a:clrScheme name="Cestovani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ovani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ovani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375</TotalTime>
  <Words>703</Words>
  <Application>Microsoft Office PowerPoint</Application>
  <PresentationFormat>Prezentácia na obrazovke (4:3)</PresentationFormat>
  <Paragraphs>111</Paragraphs>
  <Slides>29</Slides>
  <Notes>0</Notes>
  <HiddenSlides>0</HiddenSlides>
  <MMClips>0</MMClips>
  <ScaleCrop>false</ScaleCrop>
  <HeadingPairs>
    <vt:vector size="4" baseType="variant">
      <vt:variant>
        <vt:lpstr>Motív</vt:lpstr>
      </vt:variant>
      <vt:variant>
        <vt:i4>1</vt:i4>
      </vt:variant>
      <vt:variant>
        <vt:lpstr>Nadpisy snímok</vt:lpstr>
      </vt:variant>
      <vt:variant>
        <vt:i4>29</vt:i4>
      </vt:variant>
    </vt:vector>
  </HeadingPairs>
  <TitlesOfParts>
    <vt:vector size="30" baseType="lpstr">
      <vt:lpstr>Cestovanie</vt:lpstr>
      <vt:lpstr>Zvukové zariadenia a zvukové formáty  Digitalizácia zvuku</vt:lpstr>
      <vt:lpstr>Zvuk</vt:lpstr>
      <vt:lpstr>Zvuk a jeho vlastnosti</vt:lpstr>
      <vt:lpstr>Zaujímavosti</vt:lpstr>
      <vt:lpstr>Zdroj zvuku</vt:lpstr>
      <vt:lpstr>Zvukové zariadenia PC</vt:lpstr>
      <vt:lpstr>Snímka 7</vt:lpstr>
      <vt:lpstr>Zvuk a počítače</vt:lpstr>
      <vt:lpstr>Digitalizácia zvuku</vt:lpstr>
      <vt:lpstr>Digitalizácia zvuku</vt:lpstr>
      <vt:lpstr>Digitalizácia zvuku</vt:lpstr>
      <vt:lpstr>Digitalizácia zvuku - vzorkovanie</vt:lpstr>
      <vt:lpstr>Digitalizácia zvuku - kvantovanie</vt:lpstr>
      <vt:lpstr>Digitalizácia zvuku - kvantovanie</vt:lpstr>
      <vt:lpstr>Digitalizovaný signál</vt:lpstr>
      <vt:lpstr>Digitalizovaný signál</vt:lpstr>
      <vt:lpstr>Vlastnosti digitalizácie</vt:lpstr>
      <vt:lpstr>Vzorkovanie – 36x/1s (36Hz)</vt:lpstr>
      <vt:lpstr>Vzorkovanie – 72x/1s (72Hz)</vt:lpstr>
      <vt:lpstr>Vzorkovanie – 104x/1s (104Hz)</vt:lpstr>
      <vt:lpstr>Obvykle sa zhotovuje záznam v týchto frekvenciách:</vt:lpstr>
      <vt:lpstr>Kvantovanie – 32 úrovní</vt:lpstr>
      <vt:lpstr>Kvantovanie – 64 úrovní</vt:lpstr>
      <vt:lpstr>Obvykle sa zhotovuje záznam v týchto rozlíšeniach:</vt:lpstr>
      <vt:lpstr>Zvukové formáty</vt:lpstr>
      <vt:lpstr>Zvukové formáty</vt:lpstr>
      <vt:lpstr>Zvukové formáty</vt:lpstr>
      <vt:lpstr>Zvukové formáty</vt:lpstr>
      <vt:lpstr>Snímka 29</vt:lpstr>
    </vt:vector>
  </TitlesOfParts>
  <Company>herko@zskrupina.sk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Digitalizácia zvuku</dc:title>
  <dc:creator>Lubomir Herko</dc:creator>
  <cp:lastModifiedBy>Viliam Jedinák</cp:lastModifiedBy>
  <cp:revision>34</cp:revision>
  <dcterms:created xsi:type="dcterms:W3CDTF">2013-04-08T15:04:06Z</dcterms:created>
  <dcterms:modified xsi:type="dcterms:W3CDTF">2022-11-22T10:21:34Z</dcterms:modified>
</cp:coreProperties>
</file>