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1" r:id="rId5"/>
    <p:sldId id="262" r:id="rId6"/>
    <p:sldId id="263" r:id="rId7"/>
    <p:sldId id="264" r:id="rId8"/>
    <p:sldId id="268" r:id="rId9"/>
    <p:sldId id="260" r:id="rId10"/>
    <p:sldId id="267" r:id="rId11"/>
    <p:sldId id="269" r:id="rId12"/>
    <p:sldId id="266" r:id="rId13"/>
    <p:sldId id="270" r:id="rId14"/>
    <p:sldId id="271" r:id="rId15"/>
    <p:sldId id="273" r:id="rId16"/>
    <p:sldId id="275" r:id="rId17"/>
    <p:sldId id="272" r:id="rId18"/>
    <p:sldId id="274" r:id="rId19"/>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7" name="Obdĺžnik so šikmým zaobleným rohom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Nadpis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sk-SK" smtClean="0"/>
              <a:t>Kliknite sem a upravte štýl predlohy nadpisov.</a:t>
            </a:r>
            <a:endParaRPr kumimoji="0" lang="en-US"/>
          </a:p>
        </p:txBody>
      </p:sp>
      <p:sp>
        <p:nvSpPr>
          <p:cNvPr id="9" name="Podnadpis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k-SK" smtClean="0"/>
              <a:t>Kliknite sem a upravte štýl predlohy podnadpisov.</a:t>
            </a:r>
            <a:endParaRPr kumimoji="0" lang="en-US"/>
          </a:p>
        </p:txBody>
      </p:sp>
      <p:sp>
        <p:nvSpPr>
          <p:cNvPr id="10" name="Zástupný symbol dátumu 9"/>
          <p:cNvSpPr>
            <a:spLocks noGrp="1"/>
          </p:cNvSpPr>
          <p:nvPr>
            <p:ph type="dt" sz="half" idx="10"/>
          </p:nvPr>
        </p:nvSpPr>
        <p:spPr>
          <a:xfrm>
            <a:off x="5562600" y="6509004"/>
            <a:ext cx="3002280" cy="274320"/>
          </a:xfrm>
        </p:spPr>
        <p:txBody>
          <a:bodyPr vert="horz" rtlCol="0"/>
          <a:lstStyle>
            <a:extLst/>
          </a:lstStyle>
          <a:p>
            <a:fld id="{7E57025A-A6BB-45AE-9F70-578F0FC486C0}" type="datetimeFigureOut">
              <a:rPr lang="sk-SK" smtClean="0"/>
              <a:t>2. 12. 2022</a:t>
            </a:fld>
            <a:endParaRPr lang="sk-SK"/>
          </a:p>
        </p:txBody>
      </p:sp>
      <p:sp>
        <p:nvSpPr>
          <p:cNvPr id="11" name="Zástupný symbol čísla snímky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F46802A-CA6D-437B-98CF-20BE5E915A5F}" type="slidenum">
              <a:rPr lang="sk-SK" smtClean="0"/>
              <a:t>‹#›</a:t>
            </a:fld>
            <a:endParaRPr lang="sk-SK"/>
          </a:p>
        </p:txBody>
      </p:sp>
      <p:sp>
        <p:nvSpPr>
          <p:cNvPr id="12" name="Zástupný symbol päty 11"/>
          <p:cNvSpPr>
            <a:spLocks noGrp="1"/>
          </p:cNvSpPr>
          <p:nvPr>
            <p:ph type="ftr" sz="quarter" idx="12"/>
          </p:nvPr>
        </p:nvSpPr>
        <p:spPr>
          <a:xfrm>
            <a:off x="1600200" y="6509004"/>
            <a:ext cx="3907464" cy="274320"/>
          </a:xfrm>
        </p:spPr>
        <p:txBody>
          <a:bodyPr vert="horz" rtlCol="0"/>
          <a:lstStyle>
            <a:extLst/>
          </a:lstStyle>
          <a:p>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fld id="{7E57025A-A6BB-45AE-9F70-578F0FC486C0}" type="datetimeFigureOut">
              <a:rPr lang="sk-SK" smtClean="0"/>
              <a:t>2. 12. 2022</a:t>
            </a:fld>
            <a:endParaRPr lang="sk-SK"/>
          </a:p>
        </p:txBody>
      </p:sp>
      <p:sp>
        <p:nvSpPr>
          <p:cNvPr id="5" name="Zástupný symbol päty 4"/>
          <p:cNvSpPr>
            <a:spLocks noGrp="1"/>
          </p:cNvSpPr>
          <p:nvPr>
            <p:ph type="ftr" sz="quarter" idx="11"/>
          </p:nvPr>
        </p:nvSpPr>
        <p:spPr/>
        <p:txBody>
          <a:bodyPr/>
          <a:lstStyle>
            <a:extLst/>
          </a:lstStyle>
          <a:p>
            <a:endParaRPr lang="sk-SK"/>
          </a:p>
        </p:txBody>
      </p:sp>
      <p:sp>
        <p:nvSpPr>
          <p:cNvPr id="6" name="Zástupný symbol čísla snímky 5"/>
          <p:cNvSpPr>
            <a:spLocks noGrp="1"/>
          </p:cNvSpPr>
          <p:nvPr>
            <p:ph type="sldNum" sz="quarter" idx="12"/>
          </p:nvPr>
        </p:nvSpPr>
        <p:spPr/>
        <p:txBody>
          <a:bodyPr/>
          <a:lstStyle>
            <a:extLst/>
          </a:lstStyle>
          <a:p>
            <a:fld id="{5F46802A-CA6D-437B-98CF-20BE5E915A5F}"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lvl1pPr algn="l">
              <a:defRPr/>
            </a:lvl1pPr>
            <a:extLs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a:xfrm>
            <a:off x="457200" y="274638"/>
            <a:ext cx="6019800" cy="5851525"/>
          </a:xfrm>
        </p:spPr>
        <p:txBody>
          <a:bodyPr vert="eaVert"/>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fld id="{7E57025A-A6BB-45AE-9F70-578F0FC486C0}" type="datetimeFigureOut">
              <a:rPr lang="sk-SK" smtClean="0"/>
              <a:t>2. 12. 2022</a:t>
            </a:fld>
            <a:endParaRPr lang="sk-SK"/>
          </a:p>
        </p:txBody>
      </p:sp>
      <p:sp>
        <p:nvSpPr>
          <p:cNvPr id="5" name="Zástupný symbol päty 4"/>
          <p:cNvSpPr>
            <a:spLocks noGrp="1"/>
          </p:cNvSpPr>
          <p:nvPr>
            <p:ph type="ftr" sz="quarter" idx="11"/>
          </p:nvPr>
        </p:nvSpPr>
        <p:spPr/>
        <p:txBody>
          <a:bodyPr/>
          <a:lstStyle>
            <a:extLst/>
          </a:lstStyle>
          <a:p>
            <a:endParaRPr lang="sk-SK"/>
          </a:p>
        </p:txBody>
      </p:sp>
      <p:sp>
        <p:nvSpPr>
          <p:cNvPr id="6" name="Zástupný symbol čísla snímky 5"/>
          <p:cNvSpPr>
            <a:spLocks noGrp="1"/>
          </p:cNvSpPr>
          <p:nvPr>
            <p:ph type="sldNum" sz="quarter" idx="12"/>
          </p:nvPr>
        </p:nvSpPr>
        <p:spPr/>
        <p:txBody>
          <a:bodyPr/>
          <a:lstStyle>
            <a:extLst/>
          </a:lstStyle>
          <a:p>
            <a:fld id="{5F46802A-CA6D-437B-98CF-20BE5E915A5F}" type="slidenum">
              <a:rPr lang="sk-SK" smtClean="0"/>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7" name="Obdĺžnik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p:txBody>
          <a:bodyPr/>
          <a:lstStyle>
            <a:extLst/>
          </a:lstStyle>
          <a:p>
            <a:r>
              <a:rPr kumimoji="0" lang="sk-SK" smtClean="0"/>
              <a:t>Kliknite sem a upravte štýl predlohy nadpisov.</a:t>
            </a:r>
            <a:endParaRPr kumimoji="0" lang="en-US"/>
          </a:p>
        </p:txBody>
      </p:sp>
      <p:sp>
        <p:nvSpPr>
          <p:cNvPr id="3" name="Zástupný symbol obsahu 2"/>
          <p:cNvSpPr>
            <a:spLocks noGrp="1"/>
          </p:cNvSpPr>
          <p:nvPr>
            <p:ph idx="1"/>
          </p:nvPr>
        </p:nvSpPr>
        <p:spPr/>
        <p:txBody>
          <a:bodyPr/>
          <a:lstStyle>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extLst/>
          </a:lstStyle>
          <a:p>
            <a:fld id="{7E57025A-A6BB-45AE-9F70-578F0FC486C0}" type="datetimeFigureOut">
              <a:rPr lang="sk-SK" smtClean="0"/>
              <a:t>2. 12. 2022</a:t>
            </a:fld>
            <a:endParaRPr lang="sk-SK"/>
          </a:p>
        </p:txBody>
      </p:sp>
      <p:sp>
        <p:nvSpPr>
          <p:cNvPr id="5" name="Zástupný symbol päty 4"/>
          <p:cNvSpPr>
            <a:spLocks noGrp="1"/>
          </p:cNvSpPr>
          <p:nvPr>
            <p:ph type="ftr" sz="quarter" idx="11"/>
          </p:nvPr>
        </p:nvSpPr>
        <p:spPr/>
        <p:txBody>
          <a:bodyPr/>
          <a:lstStyle>
            <a:extLst/>
          </a:lstStyle>
          <a:p>
            <a:endParaRPr lang="sk-SK"/>
          </a:p>
        </p:txBody>
      </p:sp>
      <p:sp>
        <p:nvSpPr>
          <p:cNvPr id="6" name="Zástupný symbol čísla snímky 5"/>
          <p:cNvSpPr>
            <a:spLocks noGrp="1"/>
          </p:cNvSpPr>
          <p:nvPr>
            <p:ph type="sldNum" sz="quarter" idx="12"/>
          </p:nvPr>
        </p:nvSpPr>
        <p:spPr/>
        <p:txBody>
          <a:bodyPr/>
          <a:lstStyle>
            <a:extLst/>
          </a:lstStyle>
          <a:p>
            <a:fld id="{5F46802A-CA6D-437B-98CF-20BE5E915A5F}" type="slidenum">
              <a:rPr lang="sk-SK" smtClean="0"/>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bg>
      <p:bgRef idx="1001">
        <a:schemeClr val="bg2"/>
      </p:bgRef>
    </p:bg>
    <p:spTree>
      <p:nvGrpSpPr>
        <p:cNvPr id="1" name=""/>
        <p:cNvGrpSpPr/>
        <p:nvPr/>
      </p:nvGrpSpPr>
      <p:grpSpPr>
        <a:xfrm>
          <a:off x="0" y="0"/>
          <a:ext cx="0" cy="0"/>
          <a:chOff x="0" y="0"/>
          <a:chExt cx="0" cy="0"/>
        </a:xfrm>
      </p:grpSpPr>
      <p:sp>
        <p:nvSpPr>
          <p:cNvPr id="7" name="Obdĺžnik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k-SK" smtClean="0"/>
              <a:t>Kliknite sem a upravte štýly predlohy textu.</a:t>
            </a:r>
          </a:p>
        </p:txBody>
      </p:sp>
      <p:sp>
        <p:nvSpPr>
          <p:cNvPr id="8" name="Zástupný symbol dátumu 7"/>
          <p:cNvSpPr>
            <a:spLocks noGrp="1"/>
          </p:cNvSpPr>
          <p:nvPr>
            <p:ph type="dt" sz="half" idx="10"/>
          </p:nvPr>
        </p:nvSpPr>
        <p:spPr>
          <a:xfrm>
            <a:off x="5562600" y="6513670"/>
            <a:ext cx="3002280" cy="274320"/>
          </a:xfrm>
        </p:spPr>
        <p:txBody>
          <a:bodyPr vert="horz" rtlCol="0"/>
          <a:lstStyle>
            <a:extLst/>
          </a:lstStyle>
          <a:p>
            <a:fld id="{7E57025A-A6BB-45AE-9F70-578F0FC486C0}" type="datetimeFigureOut">
              <a:rPr lang="sk-SK" smtClean="0"/>
              <a:t>2. 12. 2022</a:t>
            </a:fld>
            <a:endParaRPr lang="sk-SK"/>
          </a:p>
        </p:txBody>
      </p:sp>
      <p:sp>
        <p:nvSpPr>
          <p:cNvPr id="9" name="Zástupný symbol čísla snímky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F46802A-CA6D-437B-98CF-20BE5E915A5F}" type="slidenum">
              <a:rPr lang="sk-SK" smtClean="0"/>
              <a:t>‹#›</a:t>
            </a:fld>
            <a:endParaRPr lang="sk-SK"/>
          </a:p>
        </p:txBody>
      </p:sp>
      <p:sp>
        <p:nvSpPr>
          <p:cNvPr id="10" name="Zástupný symbol päty 9"/>
          <p:cNvSpPr>
            <a:spLocks noGrp="1"/>
          </p:cNvSpPr>
          <p:nvPr>
            <p:ph type="ftr" sz="quarter" idx="12"/>
          </p:nvPr>
        </p:nvSpPr>
        <p:spPr>
          <a:xfrm>
            <a:off x="1600200" y="6513670"/>
            <a:ext cx="3907464" cy="274320"/>
          </a:xfrm>
        </p:spPr>
        <p:txBody>
          <a:bodyPr vert="horz" rtlCol="0"/>
          <a:lstStyle>
            <a:extLst/>
          </a:lstStyle>
          <a:p>
            <a:endParaRPr lang="sk-S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sk-SK" smtClean="0"/>
              <a:t>Kliknite sem a upravte štýl predlohy nadpisov.</a:t>
            </a:r>
            <a:endParaRPr kumimoji="0" lang="en-US"/>
          </a:p>
        </p:txBody>
      </p:sp>
      <p:sp>
        <p:nvSpPr>
          <p:cNvPr id="3" name="Zástupný symbol obsah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obsah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5" name="Zástupný symbol dátumu 4"/>
          <p:cNvSpPr>
            <a:spLocks noGrp="1"/>
          </p:cNvSpPr>
          <p:nvPr>
            <p:ph type="dt" sz="half" idx="10"/>
          </p:nvPr>
        </p:nvSpPr>
        <p:spPr/>
        <p:txBody>
          <a:bodyPr/>
          <a:lstStyle>
            <a:extLst/>
          </a:lstStyle>
          <a:p>
            <a:fld id="{7E57025A-A6BB-45AE-9F70-578F0FC486C0}" type="datetimeFigureOut">
              <a:rPr lang="sk-SK" smtClean="0"/>
              <a:t>2. 12. 2022</a:t>
            </a:fld>
            <a:endParaRPr lang="sk-SK"/>
          </a:p>
        </p:txBody>
      </p:sp>
      <p:sp>
        <p:nvSpPr>
          <p:cNvPr id="6" name="Zástupný symbol päty 5"/>
          <p:cNvSpPr>
            <a:spLocks noGrp="1"/>
          </p:cNvSpPr>
          <p:nvPr>
            <p:ph type="ftr" sz="quarter" idx="11"/>
          </p:nvPr>
        </p:nvSpPr>
        <p:spPr/>
        <p:txBody>
          <a:bodyPr/>
          <a:lstStyle>
            <a:extLst/>
          </a:lstStyle>
          <a:p>
            <a:endParaRPr lang="sk-SK"/>
          </a:p>
        </p:txBody>
      </p:sp>
      <p:sp>
        <p:nvSpPr>
          <p:cNvPr id="7" name="Zástupný symbol čísla snímky 6"/>
          <p:cNvSpPr>
            <a:spLocks noGrp="1"/>
          </p:cNvSpPr>
          <p:nvPr>
            <p:ph type="sldNum" sz="quarter" idx="12"/>
          </p:nvPr>
        </p:nvSpPr>
        <p:spPr>
          <a:xfrm>
            <a:off x="8641080" y="6514568"/>
            <a:ext cx="464288" cy="274320"/>
          </a:xfrm>
        </p:spPr>
        <p:txBody>
          <a:bodyPr/>
          <a:lstStyle>
            <a:extLst/>
          </a:lstStyle>
          <a:p>
            <a:fld id="{5F46802A-CA6D-437B-98CF-20BE5E915A5F}" type="slidenum">
              <a:rPr lang="sk-SK" smtClean="0"/>
              <a:t>‹#›</a:t>
            </a:fld>
            <a:endParaRPr lang="sk-SK"/>
          </a:p>
        </p:txBody>
      </p:sp>
      <p:sp>
        <p:nvSpPr>
          <p:cNvPr id="10" name="Obdĺžnik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Obdĺžnik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Obdĺžnik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Nadpis 1"/>
          <p:cNvSpPr>
            <a:spLocks noGrp="1"/>
          </p:cNvSpPr>
          <p:nvPr>
            <p:ph type="title"/>
          </p:nvPr>
        </p:nvSpPr>
        <p:spPr>
          <a:xfrm>
            <a:off x="457200" y="251948"/>
            <a:ext cx="8229600" cy="1143000"/>
          </a:xfrm>
        </p:spPr>
        <p:txBody>
          <a:bodyPr anchor="b"/>
          <a:lstStyle>
            <a:lvl1pPr>
              <a:defRPr/>
            </a:lvl1pPr>
            <a:extLst/>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sk-SK" smtClean="0"/>
              <a:t>Kliknite sem a upravte štýly predlohy textu.</a:t>
            </a:r>
          </a:p>
        </p:txBody>
      </p:sp>
      <p:sp>
        <p:nvSpPr>
          <p:cNvPr id="4" name="Zástupný symbol textu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sk-SK" smtClean="0"/>
              <a:t>Kliknite sem a upravte štýly predlohy textu.</a:t>
            </a:r>
          </a:p>
        </p:txBody>
      </p:sp>
      <p:sp>
        <p:nvSpPr>
          <p:cNvPr id="5" name="Zástupný symbol obsah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6" name="Zástupný symbol obsah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7" name="Zástupný symbol dátumu 6"/>
          <p:cNvSpPr>
            <a:spLocks noGrp="1"/>
          </p:cNvSpPr>
          <p:nvPr>
            <p:ph type="dt" sz="half" idx="10"/>
          </p:nvPr>
        </p:nvSpPr>
        <p:spPr/>
        <p:txBody>
          <a:bodyPr/>
          <a:lstStyle>
            <a:extLst/>
          </a:lstStyle>
          <a:p>
            <a:fld id="{7E57025A-A6BB-45AE-9F70-578F0FC486C0}" type="datetimeFigureOut">
              <a:rPr lang="sk-SK" smtClean="0"/>
              <a:t>2. 12. 2022</a:t>
            </a:fld>
            <a:endParaRPr lang="sk-SK"/>
          </a:p>
        </p:txBody>
      </p:sp>
      <p:sp>
        <p:nvSpPr>
          <p:cNvPr id="8" name="Zástupný symbol päty 7"/>
          <p:cNvSpPr>
            <a:spLocks noGrp="1"/>
          </p:cNvSpPr>
          <p:nvPr>
            <p:ph type="ftr" sz="quarter" idx="11"/>
          </p:nvPr>
        </p:nvSpPr>
        <p:spPr/>
        <p:txBody>
          <a:bodyPr/>
          <a:lstStyle>
            <a:extLst/>
          </a:lstStyle>
          <a:p>
            <a:endParaRPr lang="sk-SK"/>
          </a:p>
        </p:txBody>
      </p:sp>
      <p:sp>
        <p:nvSpPr>
          <p:cNvPr id="9" name="Zástupný symbol čísla snímky 8"/>
          <p:cNvSpPr>
            <a:spLocks noGrp="1"/>
          </p:cNvSpPr>
          <p:nvPr>
            <p:ph type="sldNum" sz="quarter" idx="12"/>
          </p:nvPr>
        </p:nvSpPr>
        <p:spPr>
          <a:xfrm>
            <a:off x="8641080" y="6514568"/>
            <a:ext cx="464288" cy="274320"/>
          </a:xfrm>
        </p:spPr>
        <p:txBody>
          <a:bodyPr/>
          <a:lstStyle>
            <a:extLst/>
          </a:lstStyle>
          <a:p>
            <a:fld id="{5F46802A-CA6D-437B-98CF-20BE5E915A5F}" type="slidenum">
              <a:rPr lang="sk-SK" smtClean="0"/>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53218"/>
            <a:ext cx="8229600" cy="1143000"/>
          </a:xfrm>
        </p:spPr>
        <p:txBody>
          <a:bodyPr/>
          <a:lstStyle>
            <a:extLst/>
          </a:lstStyle>
          <a:p>
            <a:r>
              <a:rPr kumimoji="0" lang="sk-SK" smtClean="0"/>
              <a:t>Kliknite sem a upravte štýl predlohy nadpisov.</a:t>
            </a:r>
            <a:endParaRPr kumimoji="0" lang="en-US"/>
          </a:p>
        </p:txBody>
      </p:sp>
      <p:sp>
        <p:nvSpPr>
          <p:cNvPr id="3" name="Zástupný symbol dátumu 2"/>
          <p:cNvSpPr>
            <a:spLocks noGrp="1"/>
          </p:cNvSpPr>
          <p:nvPr>
            <p:ph type="dt" sz="half" idx="10"/>
          </p:nvPr>
        </p:nvSpPr>
        <p:spPr/>
        <p:txBody>
          <a:bodyPr/>
          <a:lstStyle>
            <a:extLst/>
          </a:lstStyle>
          <a:p>
            <a:fld id="{7E57025A-A6BB-45AE-9F70-578F0FC486C0}" type="datetimeFigureOut">
              <a:rPr lang="sk-SK" smtClean="0"/>
              <a:t>2. 12. 2022</a:t>
            </a:fld>
            <a:endParaRPr lang="sk-SK"/>
          </a:p>
        </p:txBody>
      </p:sp>
      <p:sp>
        <p:nvSpPr>
          <p:cNvPr id="4" name="Zástupný symbol päty 3"/>
          <p:cNvSpPr>
            <a:spLocks noGrp="1"/>
          </p:cNvSpPr>
          <p:nvPr>
            <p:ph type="ftr" sz="quarter" idx="11"/>
          </p:nvPr>
        </p:nvSpPr>
        <p:spPr/>
        <p:txBody>
          <a:bodyPr/>
          <a:lstStyle>
            <a:extLst/>
          </a:lstStyle>
          <a:p>
            <a:endParaRPr lang="sk-SK"/>
          </a:p>
        </p:txBody>
      </p:sp>
      <p:sp>
        <p:nvSpPr>
          <p:cNvPr id="5" name="Zástupný symbol čísla snímky 4"/>
          <p:cNvSpPr>
            <a:spLocks noGrp="1"/>
          </p:cNvSpPr>
          <p:nvPr>
            <p:ph type="sldNum" sz="quarter" idx="12"/>
          </p:nvPr>
        </p:nvSpPr>
        <p:spPr/>
        <p:txBody>
          <a:bodyPr/>
          <a:lstStyle>
            <a:extLst/>
          </a:lstStyle>
          <a:p>
            <a:fld id="{5F46802A-CA6D-437B-98CF-20BE5E915A5F}" type="slidenum">
              <a:rPr lang="sk-SK" smtClean="0"/>
              <a:t>‹#›</a:t>
            </a:fld>
            <a:endParaRPr lang="sk-SK"/>
          </a:p>
        </p:txBody>
      </p:sp>
      <p:sp>
        <p:nvSpPr>
          <p:cNvPr id="7" name="Obdĺžnik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extLst/>
          </a:lstStyle>
          <a:p>
            <a:fld id="{7E57025A-A6BB-45AE-9F70-578F0FC486C0}" type="datetimeFigureOut">
              <a:rPr lang="sk-SK" smtClean="0"/>
              <a:t>2. 12. 2022</a:t>
            </a:fld>
            <a:endParaRPr lang="sk-SK"/>
          </a:p>
        </p:txBody>
      </p:sp>
      <p:sp>
        <p:nvSpPr>
          <p:cNvPr id="3" name="Zástupný symbol päty 2"/>
          <p:cNvSpPr>
            <a:spLocks noGrp="1"/>
          </p:cNvSpPr>
          <p:nvPr>
            <p:ph type="ftr" sz="quarter" idx="11"/>
          </p:nvPr>
        </p:nvSpPr>
        <p:spPr/>
        <p:txBody>
          <a:bodyPr/>
          <a:lstStyle>
            <a:extLst/>
          </a:lstStyle>
          <a:p>
            <a:endParaRPr lang="sk-SK"/>
          </a:p>
        </p:txBody>
      </p:sp>
      <p:sp>
        <p:nvSpPr>
          <p:cNvPr id="4" name="Zástupný symbol čísla snímky 3"/>
          <p:cNvSpPr>
            <a:spLocks noGrp="1"/>
          </p:cNvSpPr>
          <p:nvPr>
            <p:ph type="sldNum" sz="quarter" idx="12"/>
          </p:nvPr>
        </p:nvSpPr>
        <p:spPr/>
        <p:txBody>
          <a:bodyPr/>
          <a:lstStyle>
            <a:extLst/>
          </a:lstStyle>
          <a:p>
            <a:fld id="{5F46802A-CA6D-437B-98CF-20BE5E915A5F}" type="slidenum">
              <a:rPr lang="sk-SK" smtClean="0"/>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bg>
      <p:bgRef idx="1001">
        <a:schemeClr val="bg2"/>
      </p:bgRef>
    </p:bg>
    <p:spTree>
      <p:nvGrpSpPr>
        <p:cNvPr id="1" name=""/>
        <p:cNvGrpSpPr/>
        <p:nvPr/>
      </p:nvGrpSpPr>
      <p:grpSpPr>
        <a:xfrm>
          <a:off x="0" y="0"/>
          <a:ext cx="0" cy="0"/>
          <a:chOff x="0" y="0"/>
          <a:chExt cx="0" cy="0"/>
        </a:xfrm>
      </p:grpSpPr>
      <p:sp>
        <p:nvSpPr>
          <p:cNvPr id="8" name="Obdĺžnik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4963136" y="304800"/>
            <a:ext cx="3931920" cy="762000"/>
          </a:xfrm>
        </p:spPr>
        <p:txBody>
          <a:bodyPr anchor="b"/>
          <a:lstStyle>
            <a:lvl1pPr marL="0" algn="r">
              <a:buNone/>
              <a:defRPr sz="2000" b="1"/>
            </a:lvl1pPr>
            <a:extLst/>
          </a:lstStyle>
          <a:p>
            <a:r>
              <a:rPr kumimoji="0" lang="sk-SK" smtClean="0"/>
              <a:t>Kliknite sem a upravte štýl predlohy nadpisov.</a:t>
            </a:r>
            <a:endParaRPr kumimoji="0" lang="en-US"/>
          </a:p>
        </p:txBody>
      </p:sp>
      <p:sp>
        <p:nvSpPr>
          <p:cNvPr id="3" name="Zástupný symbol textu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sk-SK" smtClean="0"/>
              <a:t>Kliknite sem a upravte štýly predlohy textu.</a:t>
            </a:r>
          </a:p>
        </p:txBody>
      </p:sp>
      <p:sp>
        <p:nvSpPr>
          <p:cNvPr id="4" name="Zástupný symbol obsah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9" name="Zástupný symbol dátumu 8"/>
          <p:cNvSpPr>
            <a:spLocks noGrp="1"/>
          </p:cNvSpPr>
          <p:nvPr>
            <p:ph type="dt" sz="half" idx="10"/>
          </p:nvPr>
        </p:nvSpPr>
        <p:spPr>
          <a:xfrm>
            <a:off x="5562600" y="6513670"/>
            <a:ext cx="3002280" cy="274320"/>
          </a:xfrm>
        </p:spPr>
        <p:txBody>
          <a:bodyPr vert="horz" rtlCol="0"/>
          <a:lstStyle>
            <a:extLst/>
          </a:lstStyle>
          <a:p>
            <a:fld id="{7E57025A-A6BB-45AE-9F70-578F0FC486C0}" type="datetimeFigureOut">
              <a:rPr lang="sk-SK" smtClean="0"/>
              <a:t>2. 12. 2022</a:t>
            </a:fld>
            <a:endParaRPr lang="sk-SK"/>
          </a:p>
        </p:txBody>
      </p:sp>
      <p:sp>
        <p:nvSpPr>
          <p:cNvPr id="10" name="Zástupný symbol čísla snímky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F46802A-CA6D-437B-98CF-20BE5E915A5F}" type="slidenum">
              <a:rPr lang="sk-SK" smtClean="0"/>
              <a:t>‹#›</a:t>
            </a:fld>
            <a:endParaRPr lang="sk-SK"/>
          </a:p>
        </p:txBody>
      </p:sp>
      <p:sp>
        <p:nvSpPr>
          <p:cNvPr id="11" name="Zástupný symbol päty 10"/>
          <p:cNvSpPr>
            <a:spLocks noGrp="1"/>
          </p:cNvSpPr>
          <p:nvPr>
            <p:ph type="ftr" sz="quarter" idx="12"/>
          </p:nvPr>
        </p:nvSpPr>
        <p:spPr>
          <a:xfrm>
            <a:off x="1600200" y="6513670"/>
            <a:ext cx="3907464" cy="274320"/>
          </a:xfrm>
        </p:spPr>
        <p:txBody>
          <a:bodyPr vert="horz" rtlCol="0"/>
          <a:lstStyle>
            <a:extLst/>
          </a:lstStyle>
          <a:p>
            <a:endParaRPr lang="sk-SK"/>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3040443" y="4724400"/>
            <a:ext cx="5486400" cy="664536"/>
          </a:xfrm>
        </p:spPr>
        <p:txBody>
          <a:bodyPr anchor="b"/>
          <a:lstStyle>
            <a:lvl1pPr marL="0" algn="r">
              <a:buNone/>
              <a:defRPr sz="2000" b="1"/>
            </a:lvl1pPr>
            <a:extLst/>
          </a:lstStyle>
          <a:p>
            <a:r>
              <a:rPr kumimoji="0" lang="sk-SK" smtClean="0"/>
              <a:t>Kliknite sem a upravte štýl predlohy nadpisov.</a:t>
            </a:r>
            <a:endParaRPr kumimoji="0" lang="en-US"/>
          </a:p>
        </p:txBody>
      </p:sp>
      <p:sp>
        <p:nvSpPr>
          <p:cNvPr id="4" name="Zástupný symbol textu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sk-SK" smtClean="0"/>
              <a:t>Kliknite sem a upravte štýly predlohy textu.</a:t>
            </a:r>
          </a:p>
        </p:txBody>
      </p:sp>
      <p:sp>
        <p:nvSpPr>
          <p:cNvPr id="13" name="Zástupný symbol obrázka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sk-SK" smtClean="0">
                <a:solidFill>
                  <a:schemeClr val="lt1"/>
                </a:solidFill>
                <a:latin typeface="+mn-lt"/>
                <a:ea typeface="+mn-ea"/>
                <a:cs typeface="+mn-cs"/>
              </a:rPr>
              <a:t>Ak chcete pridať obrázok, kliknite na ikonu</a:t>
            </a:r>
            <a:endParaRPr kumimoji="0" lang="en-US" dirty="0">
              <a:solidFill>
                <a:schemeClr val="lt1"/>
              </a:solidFill>
              <a:latin typeface="+mn-lt"/>
              <a:ea typeface="+mn-ea"/>
              <a:cs typeface="+mn-cs"/>
            </a:endParaRPr>
          </a:p>
        </p:txBody>
      </p:sp>
      <p:sp>
        <p:nvSpPr>
          <p:cNvPr id="8" name="Zástupný symbol dátumu 7"/>
          <p:cNvSpPr>
            <a:spLocks noGrp="1"/>
          </p:cNvSpPr>
          <p:nvPr>
            <p:ph type="dt" sz="half" idx="10"/>
          </p:nvPr>
        </p:nvSpPr>
        <p:spPr>
          <a:xfrm>
            <a:off x="5562600" y="6509004"/>
            <a:ext cx="3002280" cy="274320"/>
          </a:xfrm>
        </p:spPr>
        <p:txBody>
          <a:bodyPr vert="horz" rtlCol="0"/>
          <a:lstStyle>
            <a:extLst/>
          </a:lstStyle>
          <a:p>
            <a:fld id="{7E57025A-A6BB-45AE-9F70-578F0FC486C0}" type="datetimeFigureOut">
              <a:rPr lang="sk-SK" smtClean="0"/>
              <a:t>2. 12. 2022</a:t>
            </a:fld>
            <a:endParaRPr lang="sk-SK"/>
          </a:p>
        </p:txBody>
      </p:sp>
      <p:sp>
        <p:nvSpPr>
          <p:cNvPr id="9" name="Zástupný symbol čísla snímky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F46802A-CA6D-437B-98CF-20BE5E915A5F}" type="slidenum">
              <a:rPr lang="sk-SK" smtClean="0"/>
              <a:t>‹#›</a:t>
            </a:fld>
            <a:endParaRPr lang="sk-SK"/>
          </a:p>
        </p:txBody>
      </p:sp>
      <p:sp>
        <p:nvSpPr>
          <p:cNvPr id="10" name="Zástupný symbol päty 9"/>
          <p:cNvSpPr>
            <a:spLocks noGrp="1"/>
          </p:cNvSpPr>
          <p:nvPr>
            <p:ph type="ftr" sz="quarter" idx="12"/>
          </p:nvPr>
        </p:nvSpPr>
        <p:spPr>
          <a:xfrm>
            <a:off x="1600200" y="6509004"/>
            <a:ext cx="3907464" cy="274320"/>
          </a:xfrm>
        </p:spPr>
        <p:txBody>
          <a:bodyPr vert="horz" rtlCol="0"/>
          <a:lstStyle>
            <a:extLst/>
          </a:lstStyle>
          <a:p>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Obdĺžnik so šikmým zaobleným rohom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Zástupný symbol päty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sk-SK"/>
          </a:p>
        </p:txBody>
      </p:sp>
      <p:sp>
        <p:nvSpPr>
          <p:cNvPr id="14" name="Zástupný symbol dátumu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E57025A-A6BB-45AE-9F70-578F0FC486C0}" type="datetimeFigureOut">
              <a:rPr lang="sk-SK" smtClean="0"/>
              <a:t>2. 12. 2022</a:t>
            </a:fld>
            <a:endParaRPr lang="sk-SK"/>
          </a:p>
        </p:txBody>
      </p:sp>
      <p:sp>
        <p:nvSpPr>
          <p:cNvPr id="23" name="Zástupný symbol čísla snímky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F46802A-CA6D-437B-98CF-20BE5E915A5F}" type="slidenum">
              <a:rPr lang="sk-SK" smtClean="0"/>
              <a:t>‹#›</a:t>
            </a:fld>
            <a:endParaRPr lang="sk-SK"/>
          </a:p>
        </p:txBody>
      </p:sp>
      <p:sp>
        <p:nvSpPr>
          <p:cNvPr id="22" name="Zástupný symbol nadpisu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sk-SK" smtClean="0"/>
              <a:t>Kliknite sem a upravte štýl predlohy nadpisov.</a:t>
            </a:r>
            <a:endParaRPr kumimoji="0" lang="en-US"/>
          </a:p>
        </p:txBody>
      </p:sp>
      <p:sp>
        <p:nvSpPr>
          <p:cNvPr id="13" name="Zástupný symbol textu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sk-SK" smtClean="0"/>
              <a:t>Kliknite sem a upravte štýly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a:t>Video - digitalizácia videa, formáty videa</a:t>
            </a:r>
          </a:p>
        </p:txBody>
      </p:sp>
      <p:sp>
        <p:nvSpPr>
          <p:cNvPr id="3" name="Podnadpis 2"/>
          <p:cNvSpPr>
            <a:spLocks noGrp="1"/>
          </p:cNvSpPr>
          <p:nvPr>
            <p:ph type="subTitle" idx="1"/>
          </p:nvPr>
        </p:nvSpPr>
        <p:spPr/>
        <p:txBody>
          <a:bodyPr/>
          <a:lstStyle/>
          <a:p>
            <a:r>
              <a:rPr lang="sk-SK" dirty="0" smtClean="0"/>
              <a:t>Mgr. Viliam Jedinák</a:t>
            </a:r>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 xmlns:a16="http://schemas.microsoft.com/office/drawing/2014/main" id="{9AFD99BD-31EB-45A7-B4A4-2DE4C4FB7F32}"/>
              </a:ext>
            </a:extLst>
          </p:cNvPr>
          <p:cNvSpPr>
            <a:spLocks noGrp="1"/>
          </p:cNvSpPr>
          <p:nvPr>
            <p:ph type="title"/>
          </p:nvPr>
        </p:nvSpPr>
        <p:spPr/>
        <p:txBody>
          <a:bodyPr>
            <a:normAutofit fontScale="90000"/>
          </a:bodyPr>
          <a:lstStyle/>
          <a:p>
            <a:r>
              <a:rPr lang="it-IT" dirty="0"/>
              <a:t>Formát AVI (audio – video interleave)</a:t>
            </a:r>
            <a:endParaRPr lang="sk-SK" dirty="0"/>
          </a:p>
        </p:txBody>
      </p:sp>
      <p:sp>
        <p:nvSpPr>
          <p:cNvPr id="3" name="Zástupný objekt pre obsah 2">
            <a:extLst>
              <a:ext uri="{FF2B5EF4-FFF2-40B4-BE49-F238E27FC236}">
                <a16:creationId xmlns="" xmlns:a16="http://schemas.microsoft.com/office/drawing/2014/main" id="{763F62DD-2347-4F51-B71F-2C5B3A8D4E34}"/>
              </a:ext>
            </a:extLst>
          </p:cNvPr>
          <p:cNvSpPr>
            <a:spLocks noGrp="1"/>
          </p:cNvSpPr>
          <p:nvPr>
            <p:ph idx="1"/>
          </p:nvPr>
        </p:nvSpPr>
        <p:spPr/>
        <p:txBody>
          <a:bodyPr/>
          <a:lstStyle/>
          <a:p>
            <a:r>
              <a:rPr lang="sk-SK" dirty="0">
                <a:effectLst>
                  <a:outerShdw blurRad="38100" dist="38100" dir="2700000" algn="tl">
                    <a:srgbClr val="000000">
                      <a:alpha val="43137"/>
                    </a:srgbClr>
                  </a:outerShdw>
                </a:effectLst>
                <a:latin typeface="Comic Sans MS" pitchFamily="66" charset="0"/>
              </a:rPr>
              <a:t>Veľmi obľúbený formát videa, hlavne tam, kde má objem dát prednosť pred kvalitou. </a:t>
            </a:r>
          </a:p>
          <a:p>
            <a:r>
              <a:rPr lang="sk-SK" dirty="0">
                <a:effectLst>
                  <a:outerShdw blurRad="38100" dist="38100" dir="2700000" algn="tl">
                    <a:srgbClr val="000000">
                      <a:alpha val="43137"/>
                    </a:srgbClr>
                  </a:outerShdw>
                </a:effectLst>
                <a:latin typeface="Comic Sans MS" pitchFamily="66" charset="0"/>
              </a:rPr>
              <a:t>Používa sa pre väčšinu kodekov (ako </a:t>
            </a:r>
            <a:r>
              <a:rPr lang="sk-SK" dirty="0" err="1">
                <a:effectLst>
                  <a:outerShdw blurRad="38100" dist="38100" dir="2700000" algn="tl">
                    <a:srgbClr val="000000">
                      <a:alpha val="43137"/>
                    </a:srgbClr>
                  </a:outerShdw>
                </a:effectLst>
                <a:latin typeface="Comic Sans MS" pitchFamily="66" charset="0"/>
              </a:rPr>
              <a:t>DivX</a:t>
            </a:r>
            <a:r>
              <a:rPr lang="sk-SK" dirty="0">
                <a:effectLst>
                  <a:outerShdw blurRad="38100" dist="38100" dir="2700000" algn="tl">
                    <a:srgbClr val="000000">
                      <a:alpha val="43137"/>
                    </a:srgbClr>
                  </a:outerShdw>
                </a:effectLst>
                <a:latin typeface="Comic Sans MS" pitchFamily="66" charset="0"/>
              </a:rPr>
              <a:t> či </a:t>
            </a:r>
            <a:r>
              <a:rPr lang="sk-SK" dirty="0" err="1">
                <a:effectLst>
                  <a:outerShdw blurRad="38100" dist="38100" dir="2700000" algn="tl">
                    <a:srgbClr val="000000">
                      <a:alpha val="43137"/>
                    </a:srgbClr>
                  </a:outerShdw>
                </a:effectLst>
                <a:latin typeface="Comic Sans MS" pitchFamily="66" charset="0"/>
              </a:rPr>
              <a:t>XviD</a:t>
            </a:r>
            <a:r>
              <a:rPr lang="sk-SK" dirty="0">
                <a:effectLst>
                  <a:outerShdw blurRad="38100" dist="38100" dir="2700000" algn="tl">
                    <a:srgbClr val="000000">
                      <a:alpha val="43137"/>
                    </a:srgbClr>
                  </a:outerShdw>
                </a:effectLst>
                <a:latin typeface="Comic Sans MS" pitchFamily="66" charset="0"/>
              </a:rPr>
              <a:t>) a ako napovedá názov, ide o formát obsahujúci obraz i zvuk v jednom súbore.</a:t>
            </a:r>
          </a:p>
        </p:txBody>
      </p:sp>
    </p:spTree>
    <p:extLst>
      <p:ext uri="{BB962C8B-B14F-4D97-AF65-F5344CB8AC3E}">
        <p14:creationId xmlns:p14="http://schemas.microsoft.com/office/powerpoint/2010/main" xmlns="" val="1742181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p:txBody>
          <a:bodyPr>
            <a:normAutofit fontScale="92500" lnSpcReduction="20000"/>
          </a:bodyPr>
          <a:lstStyle/>
          <a:p>
            <a:r>
              <a:rPr lang="sk-SK" sz="2800" b="1" dirty="0">
                <a:solidFill>
                  <a:srgbClr val="FFFF00"/>
                </a:solidFill>
                <a:effectLst>
                  <a:outerShdw blurRad="38100" dist="38100" dir="2700000" algn="tl">
                    <a:srgbClr val="000000">
                      <a:alpha val="43137"/>
                    </a:srgbClr>
                  </a:outerShdw>
                </a:effectLst>
                <a:latin typeface="Comic Sans MS" pitchFamily="66" charset="0"/>
              </a:rPr>
              <a:t>AVI</a:t>
            </a:r>
            <a:r>
              <a:rPr lang="sk-SK" dirty="0">
                <a:effectLst>
                  <a:outerShdw blurRad="38100" dist="38100" dir="2700000" algn="tl">
                    <a:srgbClr val="000000">
                      <a:alpha val="43137"/>
                    </a:srgbClr>
                  </a:outerShdw>
                </a:effectLst>
                <a:latin typeface="Comic Sans MS" pitchFamily="66" charset="0"/>
              </a:rPr>
              <a:t> (</a:t>
            </a:r>
            <a:r>
              <a:rPr lang="sk-SK" dirty="0" err="1">
                <a:effectLst>
                  <a:outerShdw blurRad="38100" dist="38100" dir="2700000" algn="tl">
                    <a:srgbClr val="000000">
                      <a:alpha val="43137"/>
                    </a:srgbClr>
                  </a:outerShdw>
                </a:effectLst>
                <a:latin typeface="Comic Sans MS" pitchFamily="66" charset="0"/>
              </a:rPr>
              <a:t>Audio-Video</a:t>
            </a:r>
            <a:r>
              <a:rPr lang="sk-SK" dirty="0">
                <a:effectLst>
                  <a:outerShdw blurRad="38100" dist="38100" dir="2700000" algn="tl">
                    <a:srgbClr val="000000">
                      <a:alpha val="43137"/>
                    </a:srgbClr>
                  </a:outerShdw>
                </a:effectLst>
                <a:latin typeface="Comic Sans MS" pitchFamily="66" charset="0"/>
              </a:rPr>
              <a:t>) pochádza už z MS Windows 3.11. Pôvodne sa jednalo o jednoduchým spôsobom komprimovanú animáciu. Dáta boli bez kompresie s rozmerom 160x120 bodov pri 15 </a:t>
            </a:r>
            <a:r>
              <a:rPr lang="sk-SK" dirty="0" smtClean="0">
                <a:effectLst>
                  <a:outerShdw blurRad="38100" dist="38100" dir="2700000" algn="tl">
                    <a:srgbClr val="000000">
                      <a:alpha val="43137"/>
                    </a:srgbClr>
                  </a:outerShdw>
                </a:effectLst>
                <a:latin typeface="Comic Sans MS" pitchFamily="66" charset="0"/>
              </a:rPr>
              <a:t>snímkach </a:t>
            </a:r>
            <a:r>
              <a:rPr lang="sk-SK" dirty="0">
                <a:effectLst>
                  <a:outerShdw blurRad="38100" dist="38100" dir="2700000" algn="tl">
                    <a:srgbClr val="000000">
                      <a:alpha val="43137"/>
                    </a:srgbClr>
                  </a:outerShdw>
                </a:effectLst>
                <a:latin typeface="Comic Sans MS" pitchFamily="66" charset="0"/>
              </a:rPr>
              <a:t>za sekundu. Časom bol tento formát doplnený o vyššie rozlíšenie vrátane voľby </a:t>
            </a:r>
            <a:r>
              <a:rPr lang="sk-SK" dirty="0" err="1">
                <a:effectLst>
                  <a:outerShdw blurRad="38100" dist="38100" dir="2700000" algn="tl">
                    <a:srgbClr val="000000">
                      <a:alpha val="43137"/>
                    </a:srgbClr>
                  </a:outerShdw>
                </a:effectLst>
                <a:latin typeface="Comic Sans MS" pitchFamily="66" charset="0"/>
              </a:rPr>
              <a:t>kodekov</a:t>
            </a:r>
            <a:r>
              <a:rPr lang="sk-SK" dirty="0">
                <a:effectLst>
                  <a:outerShdw blurRad="38100" dist="38100" dir="2700000" algn="tl">
                    <a:srgbClr val="000000">
                      <a:alpha val="43137"/>
                    </a:srgbClr>
                  </a:outerShdw>
                </a:effectLst>
                <a:latin typeface="Comic Sans MS" pitchFamily="66" charset="0"/>
              </a:rPr>
              <a:t> pre zníženie dátového toku. Dnes sa s touto príponou ukladajú aj </a:t>
            </a:r>
            <a:r>
              <a:rPr lang="sk-SK" dirty="0" err="1">
                <a:effectLst>
                  <a:outerShdw blurRad="38100" dist="38100" dir="2700000" algn="tl">
                    <a:srgbClr val="000000">
                      <a:alpha val="43137"/>
                    </a:srgbClr>
                  </a:outerShdw>
                </a:effectLst>
                <a:latin typeface="Comic Sans MS" pitchFamily="66" charset="0"/>
              </a:rPr>
              <a:t>gigabytové</a:t>
            </a:r>
            <a:r>
              <a:rPr lang="sk-SK" dirty="0">
                <a:effectLst>
                  <a:outerShdw blurRad="38100" dist="38100" dir="2700000" algn="tl">
                    <a:srgbClr val="000000">
                      <a:alpha val="43137"/>
                    </a:srgbClr>
                  </a:outerShdw>
                </a:effectLst>
                <a:latin typeface="Comic Sans MS" pitchFamily="66" charset="0"/>
              </a:rPr>
              <a:t> filmy v špičkovej kvalite. V podstate sa jedná o akúsi obálku pre rôzne kompresné metódy.</a:t>
            </a:r>
          </a:p>
          <a:p>
            <a:endParaRPr lang="sk-SK" dirty="0">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xmlns="" val="1319279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 xmlns:a16="http://schemas.microsoft.com/office/drawing/2014/main" id="{7742E52F-6929-4230-9E0F-AFC22D2D4950}"/>
              </a:ext>
            </a:extLst>
          </p:cNvPr>
          <p:cNvSpPr>
            <a:spLocks noGrp="1"/>
          </p:cNvSpPr>
          <p:nvPr>
            <p:ph type="title"/>
          </p:nvPr>
        </p:nvSpPr>
        <p:spPr/>
        <p:txBody>
          <a:bodyPr>
            <a:normAutofit fontScale="90000"/>
          </a:bodyPr>
          <a:lstStyle/>
          <a:p>
            <a:r>
              <a:rPr lang="en-US" dirty="0"/>
              <a:t>MPEG (Motion Pictures Expert Group)</a:t>
            </a:r>
            <a:endParaRPr lang="sk-SK" dirty="0"/>
          </a:p>
        </p:txBody>
      </p:sp>
      <p:sp>
        <p:nvSpPr>
          <p:cNvPr id="3" name="Zástupný objekt pre obsah 2">
            <a:extLst>
              <a:ext uri="{FF2B5EF4-FFF2-40B4-BE49-F238E27FC236}">
                <a16:creationId xmlns="" xmlns:a16="http://schemas.microsoft.com/office/drawing/2014/main" id="{09AD441F-8B24-432E-95F2-1FBEE1EA61D3}"/>
              </a:ext>
            </a:extLst>
          </p:cNvPr>
          <p:cNvSpPr>
            <a:spLocks noGrp="1"/>
          </p:cNvSpPr>
          <p:nvPr>
            <p:ph idx="1"/>
          </p:nvPr>
        </p:nvSpPr>
        <p:spPr/>
        <p:txBody>
          <a:bodyPr>
            <a:normAutofit fontScale="85000" lnSpcReduction="10000"/>
          </a:bodyPr>
          <a:lstStyle/>
          <a:p>
            <a:r>
              <a:rPr lang="sk-SK" dirty="0">
                <a:effectLst>
                  <a:outerShdw blurRad="38100" dist="38100" dir="2700000" algn="tl">
                    <a:srgbClr val="000000">
                      <a:alpha val="43137"/>
                    </a:srgbClr>
                  </a:outerShdw>
                </a:effectLst>
                <a:latin typeface="Comic Sans MS" pitchFamily="66" charset="0"/>
              </a:rPr>
              <a:t>Vysoký kompresný pomer sa dosahuje jednak tým, že sa využíva podobnosť susedných </a:t>
            </a:r>
            <a:r>
              <a:rPr lang="sk-SK" dirty="0" err="1">
                <a:effectLst>
                  <a:outerShdw blurRad="38100" dist="38100" dir="2700000" algn="tl">
                    <a:srgbClr val="000000">
                      <a:alpha val="43137"/>
                    </a:srgbClr>
                  </a:outerShdw>
                </a:effectLst>
                <a:latin typeface="Comic Sans MS" pitchFamily="66" charset="0"/>
              </a:rPr>
              <a:t>pixlov</a:t>
            </a:r>
            <a:r>
              <a:rPr lang="sk-SK" dirty="0">
                <a:effectLst>
                  <a:outerShdw blurRad="38100" dist="38100" dir="2700000" algn="tl">
                    <a:srgbClr val="000000">
                      <a:alpha val="43137"/>
                    </a:srgbClr>
                  </a:outerShdw>
                </a:effectLst>
                <a:latin typeface="Comic Sans MS" pitchFamily="66" charset="0"/>
              </a:rPr>
              <a:t>, redundancia dvoch po sebe idúcich obrázkov a obmedzená schopnosť ľudského oka na detekciu detailov v pohybe videosekvencie.</a:t>
            </a:r>
          </a:p>
          <a:p>
            <a:endParaRPr lang="sk-SK" dirty="0">
              <a:effectLst>
                <a:outerShdw blurRad="38100" dist="38100" dir="2700000" algn="tl">
                  <a:srgbClr val="000000">
                    <a:alpha val="43137"/>
                  </a:srgbClr>
                </a:outerShdw>
              </a:effectLst>
              <a:latin typeface="Comic Sans MS" pitchFamily="66" charset="0"/>
            </a:endParaRPr>
          </a:p>
          <a:p>
            <a:r>
              <a:rPr lang="sk-SK" dirty="0">
                <a:effectLst>
                  <a:outerShdw blurRad="38100" dist="38100" dir="2700000" algn="tl">
                    <a:srgbClr val="000000">
                      <a:alpha val="43137"/>
                    </a:srgbClr>
                  </a:outerShdw>
                </a:effectLst>
                <a:latin typeface="Comic Sans MS" pitchFamily="66" charset="0"/>
              </a:rPr>
              <a:t>I - </a:t>
            </a:r>
            <a:r>
              <a:rPr lang="sk-SK" dirty="0" err="1">
                <a:effectLst>
                  <a:outerShdw blurRad="38100" dist="38100" dir="2700000" algn="tl">
                    <a:srgbClr val="000000">
                      <a:alpha val="43137"/>
                    </a:srgbClr>
                  </a:outerShdw>
                </a:effectLst>
                <a:latin typeface="Comic Sans MS" pitchFamily="66" charset="0"/>
              </a:rPr>
              <a:t>intra</a:t>
            </a:r>
            <a:r>
              <a:rPr lang="sk-SK" dirty="0">
                <a:effectLst>
                  <a:outerShdw blurRad="38100" dist="38100" dir="2700000" algn="tl">
                    <a:srgbClr val="000000">
                      <a:alpha val="43137"/>
                    </a:srgbClr>
                  </a:outerShdw>
                </a:effectLst>
                <a:latin typeface="Comic Sans MS" pitchFamily="66" charset="0"/>
              </a:rPr>
              <a:t> snímok, obsahuje skomprimované informácie celého obrázku P - predikčný snímok, obsahuje zmeny medzi dvoma obrázkami </a:t>
            </a:r>
          </a:p>
          <a:p>
            <a:r>
              <a:rPr lang="sk-SK" dirty="0">
                <a:effectLst>
                  <a:outerShdw blurRad="38100" dist="38100" dir="2700000" algn="tl">
                    <a:srgbClr val="000000">
                      <a:alpha val="43137"/>
                    </a:srgbClr>
                  </a:outerShdw>
                </a:effectLst>
                <a:latin typeface="Comic Sans MS" pitchFamily="66" charset="0"/>
              </a:rPr>
              <a:t>B - obrázok obsahuje zmeny medzi predchádzajúcim a budúcim </a:t>
            </a:r>
            <a:r>
              <a:rPr lang="sk-SK" dirty="0" err="1">
                <a:effectLst>
                  <a:outerShdw blurRad="38100" dist="38100" dir="2700000" algn="tl">
                    <a:srgbClr val="000000">
                      <a:alpha val="43137"/>
                    </a:srgbClr>
                  </a:outerShdw>
                </a:effectLst>
                <a:latin typeface="Comic Sans MS" pitchFamily="66" charset="0"/>
              </a:rPr>
              <a:t>snímkom</a:t>
            </a:r>
            <a:r>
              <a:rPr lang="sk-SK" dirty="0">
                <a:effectLst>
                  <a:outerShdw blurRad="38100" dist="38100" dir="2700000" algn="tl">
                    <a:srgbClr val="000000">
                      <a:alpha val="43137"/>
                    </a:srgbClr>
                  </a:outerShdw>
                </a:effectLst>
                <a:latin typeface="Comic Sans MS" pitchFamily="66" charset="0"/>
              </a:rPr>
              <a:t> </a:t>
            </a:r>
          </a:p>
        </p:txBody>
      </p:sp>
    </p:spTree>
    <p:extLst>
      <p:ext uri="{BB962C8B-B14F-4D97-AF65-F5344CB8AC3E}">
        <p14:creationId xmlns:p14="http://schemas.microsoft.com/office/powerpoint/2010/main" xmlns="" val="26548032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500034" y="785794"/>
            <a:ext cx="7467600" cy="5561388"/>
          </a:xfrm>
        </p:spPr>
        <p:txBody>
          <a:bodyPr>
            <a:noAutofit/>
          </a:bodyPr>
          <a:lstStyle/>
          <a:p>
            <a:r>
              <a:rPr lang="sk-SK" b="1" dirty="0" smtClean="0">
                <a:solidFill>
                  <a:srgbClr val="FFFF00"/>
                </a:solidFill>
                <a:effectLst>
                  <a:outerShdw blurRad="38100" dist="38100" dir="2700000" algn="tl">
                    <a:srgbClr val="000000">
                      <a:alpha val="43137"/>
                    </a:srgbClr>
                  </a:outerShdw>
                </a:effectLst>
                <a:latin typeface="Comic Sans MS" pitchFamily="66" charset="0"/>
              </a:rPr>
              <a:t>MPEG</a:t>
            </a:r>
            <a:r>
              <a:rPr lang="sk-SK" b="1" dirty="0">
                <a:solidFill>
                  <a:srgbClr val="FFFF00"/>
                </a:solidFill>
                <a:effectLst>
                  <a:outerShdw blurRad="38100" dist="38100" dir="2700000" algn="tl">
                    <a:srgbClr val="000000">
                      <a:alpha val="43137"/>
                    </a:srgbClr>
                  </a:outerShdw>
                </a:effectLst>
                <a:latin typeface="Comic Sans MS" pitchFamily="66" charset="0"/>
              </a:rPr>
              <a:t> </a:t>
            </a:r>
            <a:r>
              <a:rPr lang="sk-SK" sz="2100" dirty="0">
                <a:effectLst>
                  <a:outerShdw blurRad="38100" dist="38100" dir="2700000" algn="tl">
                    <a:srgbClr val="000000">
                      <a:alpha val="43137"/>
                    </a:srgbClr>
                  </a:outerShdw>
                </a:effectLst>
                <a:latin typeface="Comic Sans MS" pitchFamily="66" charset="0"/>
              </a:rPr>
              <a:t>(</a:t>
            </a:r>
            <a:r>
              <a:rPr lang="sk-SK" sz="2100" dirty="0" err="1">
                <a:effectLst>
                  <a:outerShdw blurRad="38100" dist="38100" dir="2700000" algn="tl">
                    <a:srgbClr val="000000">
                      <a:alpha val="43137"/>
                    </a:srgbClr>
                  </a:outerShdw>
                </a:effectLst>
                <a:latin typeface="Comic Sans MS" pitchFamily="66" charset="0"/>
              </a:rPr>
              <a:t>Motion</a:t>
            </a:r>
            <a:r>
              <a:rPr lang="sk-SK" sz="2100" dirty="0">
                <a:effectLst>
                  <a:outerShdw blurRad="38100" dist="38100" dir="2700000" algn="tl">
                    <a:srgbClr val="000000">
                      <a:alpha val="43137"/>
                    </a:srgbClr>
                  </a:outerShdw>
                </a:effectLst>
                <a:latin typeface="Comic Sans MS" pitchFamily="66" charset="0"/>
              </a:rPr>
              <a:t> Picture Expert </a:t>
            </a:r>
            <a:r>
              <a:rPr lang="sk-SK" sz="2100" dirty="0" err="1">
                <a:effectLst>
                  <a:outerShdw blurRad="38100" dist="38100" dir="2700000" algn="tl">
                    <a:srgbClr val="000000">
                      <a:alpha val="43137"/>
                    </a:srgbClr>
                  </a:outerShdw>
                </a:effectLst>
                <a:latin typeface="Comic Sans MS" pitchFamily="66" charset="0"/>
              </a:rPr>
              <a:t>Group</a:t>
            </a:r>
            <a:r>
              <a:rPr lang="sk-SK" sz="2100" dirty="0">
                <a:effectLst>
                  <a:outerShdw blurRad="38100" dist="38100" dir="2700000" algn="tl">
                    <a:srgbClr val="000000">
                      <a:alpha val="43137"/>
                    </a:srgbClr>
                  </a:outerShdw>
                </a:effectLst>
                <a:latin typeface="Comic Sans MS" pitchFamily="66" charset="0"/>
              </a:rPr>
              <a:t>) sa používa pre prenos a archiváciu multimediálnych dát. Stretnúť sa môžete s tromi druhmi formátov. MPEG I, II a IV. Platí, že čím vyššie číslo, tým väčšia kompresia a náročnosť. Kompresia funguje na princípe zaznamenávania zmien od predchádzajúceho a nasledujúceho políčka filmu. Pre zvukovú zložku sa používa nekomprimovaný </a:t>
            </a:r>
            <a:r>
              <a:rPr lang="sk-SK" sz="2100" dirty="0" err="1">
                <a:effectLst>
                  <a:outerShdw blurRad="38100" dist="38100" dir="2700000" algn="tl">
                    <a:srgbClr val="000000">
                      <a:alpha val="43137"/>
                    </a:srgbClr>
                  </a:outerShdw>
                </a:effectLst>
                <a:latin typeface="Comic Sans MS" pitchFamily="66" charset="0"/>
              </a:rPr>
              <a:t>navzorkovaný</a:t>
            </a:r>
            <a:r>
              <a:rPr lang="sk-SK" sz="2100" dirty="0">
                <a:effectLst>
                  <a:outerShdw blurRad="38100" dist="38100" dir="2700000" algn="tl">
                    <a:srgbClr val="000000">
                      <a:alpha val="43137"/>
                    </a:srgbClr>
                  </a:outerShdw>
                </a:effectLst>
                <a:latin typeface="Comic Sans MS" pitchFamily="66" charset="0"/>
              </a:rPr>
              <a:t> signál (ako </a:t>
            </a:r>
            <a:r>
              <a:rPr lang="sk-SK" sz="2100" dirty="0" err="1">
                <a:effectLst>
                  <a:outerShdw blurRad="38100" dist="38100" dir="2700000" algn="tl">
                    <a:srgbClr val="000000">
                      <a:alpha val="43137"/>
                    </a:srgbClr>
                  </a:outerShdw>
                </a:effectLst>
                <a:latin typeface="Comic Sans MS" pitchFamily="66" charset="0"/>
              </a:rPr>
              <a:t>AudioCD</a:t>
            </a:r>
            <a:r>
              <a:rPr lang="sk-SK" sz="2100" dirty="0">
                <a:effectLst>
                  <a:outerShdw blurRad="38100" dist="38100" dir="2700000" algn="tl">
                    <a:srgbClr val="000000">
                      <a:alpha val="43137"/>
                    </a:srgbClr>
                  </a:outerShdw>
                </a:effectLst>
                <a:latin typeface="Comic Sans MS" pitchFamily="66" charset="0"/>
              </a:rPr>
              <a:t>), alebo aj iné kompresie (MP3</a:t>
            </a:r>
            <a:r>
              <a:rPr lang="sk-SK" sz="2100" dirty="0" smtClean="0">
                <a:effectLst>
                  <a:outerShdw blurRad="38100" dist="38100" dir="2700000" algn="tl">
                    <a:srgbClr val="000000">
                      <a:alpha val="43137"/>
                    </a:srgbClr>
                  </a:outerShdw>
                </a:effectLst>
                <a:latin typeface="Comic Sans MS" pitchFamily="66" charset="0"/>
              </a:rPr>
              <a:t>).</a:t>
            </a:r>
          </a:p>
          <a:p>
            <a:r>
              <a:rPr lang="sk-SK" b="1" dirty="0" smtClean="0">
                <a:solidFill>
                  <a:srgbClr val="FFFF00"/>
                </a:solidFill>
                <a:effectLst>
                  <a:outerShdw blurRad="38100" dist="38100" dir="2700000" algn="tl">
                    <a:srgbClr val="000000">
                      <a:alpha val="43137"/>
                    </a:srgbClr>
                  </a:outerShdw>
                </a:effectLst>
                <a:latin typeface="Comic Sans MS" pitchFamily="66" charset="0"/>
              </a:rPr>
              <a:t>MPEG-1</a:t>
            </a:r>
            <a:r>
              <a:rPr lang="sk-SK" sz="2000" dirty="0" smtClean="0">
                <a:effectLst>
                  <a:outerShdw blurRad="38100" dist="38100" dir="2700000" algn="tl">
                    <a:srgbClr val="000000">
                      <a:alpha val="43137"/>
                    </a:srgbClr>
                  </a:outerShdw>
                </a:effectLst>
                <a:latin typeface="Comic Sans MS" pitchFamily="66" charset="0"/>
              </a:rPr>
              <a:t> </a:t>
            </a:r>
            <a:r>
              <a:rPr lang="sk-SK" sz="2400" dirty="0" smtClean="0">
                <a:effectLst>
                  <a:outerShdw blurRad="38100" dist="38100" dir="2700000" algn="tl">
                    <a:srgbClr val="000000">
                      <a:alpha val="43137"/>
                    </a:srgbClr>
                  </a:outerShdw>
                </a:effectLst>
                <a:latin typeface="Comic Sans MS" pitchFamily="66" charset="0"/>
              </a:rPr>
              <a:t>existuje už od roku 1993. Jeho hlavným kritériom bolo zachovanie rozumnej kvality pri redukcií dátového toku na </a:t>
            </a:r>
            <a:r>
              <a:rPr lang="sk-SK" sz="2400" dirty="0" err="1" smtClean="0">
                <a:effectLst>
                  <a:outerShdw blurRad="38100" dist="38100" dir="2700000" algn="tl">
                    <a:srgbClr val="000000">
                      <a:alpha val="43137"/>
                    </a:srgbClr>
                  </a:outerShdw>
                </a:effectLst>
                <a:latin typeface="Comic Sans MS" pitchFamily="66" charset="0"/>
              </a:rPr>
              <a:t>priateľnú</a:t>
            </a:r>
            <a:r>
              <a:rPr lang="sk-SK" sz="2400" dirty="0" smtClean="0">
                <a:effectLst>
                  <a:outerShdw blurRad="38100" dist="38100" dir="2700000" algn="tl">
                    <a:srgbClr val="000000">
                      <a:alpha val="43137"/>
                    </a:srgbClr>
                  </a:outerShdw>
                </a:effectLst>
                <a:latin typeface="Comic Sans MS" pitchFamily="66" charset="0"/>
              </a:rPr>
              <a:t> hranicu. Bol definovaný tok 1-1,5 </a:t>
            </a:r>
            <a:r>
              <a:rPr lang="sk-SK" sz="2400" dirty="0" err="1" smtClean="0">
                <a:effectLst>
                  <a:outerShdw blurRad="38100" dist="38100" dir="2700000" algn="tl">
                    <a:srgbClr val="000000">
                      <a:alpha val="43137"/>
                    </a:srgbClr>
                  </a:outerShdw>
                </a:effectLst>
                <a:latin typeface="Comic Sans MS" pitchFamily="66" charset="0"/>
              </a:rPr>
              <a:t>Mbitov</a:t>
            </a:r>
            <a:r>
              <a:rPr lang="sk-SK" sz="2400" dirty="0" smtClean="0">
                <a:effectLst>
                  <a:outerShdw blurRad="38100" dist="38100" dir="2700000" algn="tl">
                    <a:srgbClr val="000000">
                      <a:alpha val="43137"/>
                    </a:srgbClr>
                  </a:outerShdw>
                </a:effectLst>
                <a:latin typeface="Comic Sans MS" pitchFamily="66" charset="0"/>
              </a:rPr>
              <a:t>/s. Maximálne rozlíšenie je 352x288 a 30 </a:t>
            </a:r>
            <a:r>
              <a:rPr lang="sk-SK" sz="2400" dirty="0" err="1" smtClean="0">
                <a:effectLst>
                  <a:outerShdw blurRad="38100" dist="38100" dir="2700000" algn="tl">
                    <a:srgbClr val="000000">
                      <a:alpha val="43137"/>
                    </a:srgbClr>
                  </a:outerShdw>
                </a:effectLst>
                <a:latin typeface="Comic Sans MS" pitchFamily="66" charset="0"/>
              </a:rPr>
              <a:t>snímkov</a:t>
            </a:r>
            <a:r>
              <a:rPr lang="sk-SK" sz="2400" dirty="0" smtClean="0">
                <a:effectLst>
                  <a:outerShdw blurRad="38100" dist="38100" dir="2700000" algn="tl">
                    <a:srgbClr val="000000">
                      <a:alpha val="43137"/>
                    </a:srgbClr>
                  </a:outerShdw>
                </a:effectLst>
                <a:latin typeface="Comic Sans MS" pitchFamily="66" charset="0"/>
              </a:rPr>
              <a:t>/s. Pre dokumentácie apod. dáva prijateľné výsledky.</a:t>
            </a:r>
          </a:p>
          <a:p>
            <a:endParaRPr lang="sk-SK" sz="2100" dirty="0" smtClean="0">
              <a:effectLst>
                <a:outerShdw blurRad="38100" dist="38100" dir="2700000" algn="tl">
                  <a:srgbClr val="000000">
                    <a:alpha val="43137"/>
                  </a:srgbClr>
                </a:outerShdw>
              </a:effectLst>
              <a:latin typeface="Comic Sans MS" pitchFamily="66" charset="0"/>
            </a:endParaRPr>
          </a:p>
          <a:p>
            <a:endParaRPr lang="sk-SK" sz="2100" dirty="0">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xmlns="" val="33712923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564777"/>
            <a:ext cx="7467600" cy="5561388"/>
          </a:xfrm>
        </p:spPr>
        <p:txBody>
          <a:bodyPr>
            <a:normAutofit fontScale="92500" lnSpcReduction="20000"/>
          </a:bodyPr>
          <a:lstStyle/>
          <a:p>
            <a:r>
              <a:rPr lang="sk-SK" sz="3900" b="1" dirty="0" smtClean="0">
                <a:solidFill>
                  <a:srgbClr val="FFFF00"/>
                </a:solidFill>
                <a:effectLst>
                  <a:outerShdw blurRad="38100" dist="38100" dir="2700000" algn="tl">
                    <a:srgbClr val="000000">
                      <a:alpha val="43137"/>
                    </a:srgbClr>
                  </a:outerShdw>
                </a:effectLst>
                <a:latin typeface="Comic Sans MS" pitchFamily="66" charset="0"/>
              </a:rPr>
              <a:t>MPEG-2</a:t>
            </a:r>
            <a:r>
              <a:rPr lang="sk-SK" sz="2600" dirty="0" smtClean="0">
                <a:effectLst>
                  <a:outerShdw blurRad="38100" dist="38100" dir="2700000" algn="tl">
                    <a:srgbClr val="000000">
                      <a:alpha val="43137"/>
                    </a:srgbClr>
                  </a:outerShdw>
                </a:effectLst>
                <a:latin typeface="Comic Sans MS" pitchFamily="66" charset="0"/>
              </a:rPr>
              <a:t> </a:t>
            </a:r>
            <a:r>
              <a:rPr lang="sk-SK" sz="2800" dirty="0">
                <a:effectLst>
                  <a:outerShdw blurRad="38100" dist="38100" dir="2700000" algn="tl">
                    <a:srgbClr val="000000">
                      <a:alpha val="43137"/>
                    </a:srgbClr>
                  </a:outerShdw>
                </a:effectLst>
                <a:latin typeface="Comic Sans MS" pitchFamily="66" charset="0"/>
              </a:rPr>
              <a:t>bol vypustený v roku 1995 a jeho základný princíp je rovnaký ako MPEG-1, ale umožňuje dátový tok až do 100Mbitov/s pre video filmy na DVD a pre profesionálne štúdia. Vyznačuje sa veľmi vysokou kvalitou. Na dve hodiny filmu treba 4,7 GB pamäťového priestoru.</a:t>
            </a:r>
          </a:p>
          <a:p>
            <a:r>
              <a:rPr lang="sk-SK" sz="3900" b="1" dirty="0">
                <a:solidFill>
                  <a:srgbClr val="FFFF00"/>
                </a:solidFill>
                <a:effectLst>
                  <a:outerShdw blurRad="38100" dist="38100" dir="2700000" algn="tl">
                    <a:srgbClr val="000000">
                      <a:alpha val="43137"/>
                    </a:srgbClr>
                  </a:outerShdw>
                </a:effectLst>
                <a:latin typeface="Comic Sans MS" pitchFamily="66" charset="0"/>
              </a:rPr>
              <a:t>MPEG4</a:t>
            </a:r>
            <a:r>
              <a:rPr lang="sk-SK" sz="2600" dirty="0">
                <a:effectLst>
                  <a:outerShdw blurRad="38100" dist="38100" dir="2700000" algn="tl">
                    <a:srgbClr val="000000">
                      <a:alpha val="43137"/>
                    </a:srgbClr>
                  </a:outerShdw>
                </a:effectLst>
                <a:latin typeface="Comic Sans MS" pitchFamily="66" charset="0"/>
              </a:rPr>
              <a:t> </a:t>
            </a:r>
            <a:r>
              <a:rPr lang="sk-SK" sz="2800" dirty="0">
                <a:effectLst>
                  <a:outerShdw blurRad="38100" dist="38100" dir="2700000" algn="tl">
                    <a:srgbClr val="000000">
                      <a:alpha val="43137"/>
                    </a:srgbClr>
                  </a:outerShdw>
                </a:effectLst>
                <a:latin typeface="Comic Sans MS" pitchFamily="66" charset="0"/>
              </a:rPr>
              <a:t>je najnovší video formát a jeho cieľom je dať čo najlepšiu kvalitu pri čo najnižšom dátovom toku 10kbit/s - 1Mbit/s. Dvojhodinový film sa zmestí na klasické CD (700 MB). Kvalita obrazu je nižšia ako MPEG2, ale na monitore počítača je rozdiel iba ťažko viditeľný. Hlavným použitím je prenos videa cez Internet a pri mobilnej komunikácií.  </a:t>
            </a:r>
          </a:p>
          <a:p>
            <a:endParaRPr lang="sk-SK" sz="2800" b="1" dirty="0">
              <a:solidFill>
                <a:srgbClr val="FFFF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xmlns="" val="3269129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642910" y="1785926"/>
            <a:ext cx="7467600" cy="3935793"/>
          </a:xfrm>
        </p:spPr>
        <p:txBody>
          <a:bodyPr>
            <a:normAutofit/>
          </a:bodyPr>
          <a:lstStyle/>
          <a:p>
            <a:r>
              <a:rPr lang="sk-SK" sz="3600" b="1" dirty="0" smtClean="0">
                <a:solidFill>
                  <a:srgbClr val="FFFF00"/>
                </a:solidFill>
                <a:effectLst>
                  <a:outerShdw blurRad="38100" dist="38100" dir="2700000" algn="tl">
                    <a:srgbClr val="000000">
                      <a:alpha val="43137"/>
                    </a:srgbClr>
                  </a:outerShdw>
                </a:effectLst>
                <a:latin typeface="Comic Sans MS" pitchFamily="66" charset="0"/>
              </a:rPr>
              <a:t>MJPEG</a:t>
            </a:r>
            <a:r>
              <a:rPr lang="sk-SK" sz="2800" dirty="0" smtClean="0">
                <a:effectLst>
                  <a:outerShdw blurRad="38100" dist="38100" dir="2700000" algn="tl">
                    <a:srgbClr val="000000">
                      <a:alpha val="43137"/>
                    </a:srgbClr>
                  </a:outerShdw>
                </a:effectLst>
                <a:latin typeface="Comic Sans MS" pitchFamily="66" charset="0"/>
              </a:rPr>
              <a:t> </a:t>
            </a:r>
            <a:r>
              <a:rPr lang="sk-SK" sz="2800" dirty="0">
                <a:effectLst>
                  <a:outerShdw blurRad="38100" dist="38100" dir="2700000" algn="tl">
                    <a:srgbClr val="000000">
                      <a:alpha val="43137"/>
                    </a:srgbClr>
                  </a:outerShdw>
                </a:effectLst>
                <a:latin typeface="Comic Sans MS" pitchFamily="66" charset="0"/>
              </a:rPr>
              <a:t>(</a:t>
            </a:r>
            <a:r>
              <a:rPr lang="sk-SK" sz="2800" dirty="0" err="1">
                <a:effectLst>
                  <a:outerShdw blurRad="38100" dist="38100" dir="2700000" algn="tl">
                    <a:srgbClr val="000000">
                      <a:alpha val="43137"/>
                    </a:srgbClr>
                  </a:outerShdw>
                </a:effectLst>
                <a:latin typeface="Comic Sans MS" pitchFamily="66" charset="0"/>
              </a:rPr>
              <a:t>Motion</a:t>
            </a:r>
            <a:r>
              <a:rPr lang="sk-SK" sz="2800" dirty="0">
                <a:effectLst>
                  <a:outerShdw blurRad="38100" dist="38100" dir="2700000" algn="tl">
                    <a:srgbClr val="000000">
                      <a:alpha val="43137"/>
                    </a:srgbClr>
                  </a:outerShdw>
                </a:effectLst>
                <a:latin typeface="Comic Sans MS" pitchFamily="66" charset="0"/>
              </a:rPr>
              <a:t> JPEG) Jedná sa o sekvenciu snímkov </a:t>
            </a:r>
            <a:r>
              <a:rPr lang="sk-SK" sz="2800" b="1" dirty="0">
                <a:effectLst>
                  <a:outerShdw blurRad="38100" dist="38100" dir="2700000" algn="tl">
                    <a:srgbClr val="000000">
                      <a:alpha val="43137"/>
                    </a:srgbClr>
                  </a:outerShdw>
                </a:effectLst>
                <a:latin typeface="Comic Sans MS" pitchFamily="66" charset="0"/>
              </a:rPr>
              <a:t>JPEG</a:t>
            </a:r>
            <a:r>
              <a:rPr lang="sk-SK" sz="2800" dirty="0">
                <a:effectLst>
                  <a:outerShdw blurRad="38100" dist="38100" dir="2700000" algn="tl">
                    <a:srgbClr val="000000">
                      <a:alpha val="43137"/>
                    </a:srgbClr>
                  </a:outerShdw>
                </a:effectLst>
                <a:latin typeface="Comic Sans MS" pitchFamily="66" charset="0"/>
              </a:rPr>
              <a:t> po sebe tvoriace video. Jeho veľkou výhodou je ľahkosť strihu, pretože jednotlivé snímky na seba nie sú viazané ako v </a:t>
            </a:r>
            <a:r>
              <a:rPr lang="sk-SK" sz="2800" b="1" dirty="0">
                <a:effectLst>
                  <a:outerShdw blurRad="38100" dist="38100" dir="2700000" algn="tl">
                    <a:srgbClr val="000000">
                      <a:alpha val="43137"/>
                    </a:srgbClr>
                  </a:outerShdw>
                </a:effectLst>
                <a:latin typeface="Comic Sans MS" pitchFamily="66" charset="0"/>
              </a:rPr>
              <a:t>MPEG</a:t>
            </a:r>
            <a:r>
              <a:rPr lang="sk-SK" sz="2800" dirty="0">
                <a:effectLst>
                  <a:outerShdw blurRad="38100" dist="38100" dir="2700000" algn="tl">
                    <a:srgbClr val="000000">
                      <a:alpha val="43137"/>
                    </a:srgbClr>
                  </a:outerShdw>
                </a:effectLst>
                <a:latin typeface="Comic Sans MS" pitchFamily="66" charset="0"/>
              </a:rPr>
              <a:t>. Ľahko sa s ním pracuje (strihá snímok po snímku) aj bez dekompresie a následne ho možno previesť do MPEG.</a:t>
            </a:r>
          </a:p>
          <a:p>
            <a:endParaRPr lang="sk-SK" sz="2800" dirty="0">
              <a:effectLst>
                <a:outerShdw blurRad="38100" dist="38100" dir="2700000" algn="tl">
                  <a:srgbClr val="000000">
                    <a:alpha val="43137"/>
                  </a:srgbClr>
                </a:outerShdw>
              </a:effectLst>
              <a:latin typeface="Comic Sans MS" pitchFamily="66" charset="0"/>
            </a:endParaRPr>
          </a:p>
          <a:p>
            <a:endParaRPr lang="sk-SK" sz="2800" b="1" dirty="0">
              <a:solidFill>
                <a:srgbClr val="FFFF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xmlns="" val="3271995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28596" y="1000108"/>
            <a:ext cx="8229600" cy="4526280"/>
          </a:xfrm>
        </p:spPr>
        <p:txBody>
          <a:bodyPr>
            <a:noAutofit/>
          </a:bodyPr>
          <a:lstStyle/>
          <a:p>
            <a:r>
              <a:rPr lang="sk-SK" sz="3600" b="1" dirty="0" err="1" smtClean="0">
                <a:solidFill>
                  <a:srgbClr val="FFFF00"/>
                </a:solidFill>
                <a:effectLst>
                  <a:outerShdw blurRad="38100" dist="38100" dir="2700000" algn="tl">
                    <a:srgbClr val="000000">
                      <a:alpha val="43137"/>
                    </a:srgbClr>
                  </a:outerShdw>
                </a:effectLst>
                <a:latin typeface="Comic Sans MS" pitchFamily="66" charset="0"/>
              </a:rPr>
              <a:t>QuickTime</a:t>
            </a:r>
            <a:r>
              <a:rPr lang="sk-SK" sz="2400" dirty="0" smtClean="0">
                <a:effectLst>
                  <a:outerShdw blurRad="38100" dist="38100" dir="2700000" algn="tl">
                    <a:srgbClr val="000000">
                      <a:alpha val="43137"/>
                    </a:srgbClr>
                  </a:outerShdw>
                </a:effectLst>
                <a:latin typeface="Comic Sans MS" pitchFamily="66" charset="0"/>
              </a:rPr>
              <a:t> je </a:t>
            </a:r>
            <a:r>
              <a:rPr lang="sk-SK" sz="2400" dirty="0" smtClean="0">
                <a:effectLst>
                  <a:outerShdw blurRad="38100" dist="38100" dir="2700000" algn="tl">
                    <a:srgbClr val="000000">
                      <a:alpha val="43137"/>
                    </a:srgbClr>
                  </a:outerShdw>
                </a:effectLst>
                <a:latin typeface="Comic Sans MS" pitchFamily="66" charset="0"/>
              </a:rPr>
              <a:t>vyvinutý </a:t>
            </a:r>
            <a:r>
              <a:rPr lang="sk-SK" sz="2400" dirty="0" smtClean="0">
                <a:effectLst>
                  <a:outerShdw blurRad="38100" dist="38100" dir="2700000" algn="tl">
                    <a:srgbClr val="000000">
                      <a:alpha val="43137"/>
                    </a:srgbClr>
                  </a:outerShdw>
                </a:effectLst>
                <a:latin typeface="Comic Sans MS" pitchFamily="66" charset="0"/>
              </a:rPr>
              <a:t>spoločnosťou Apple </a:t>
            </a:r>
            <a:r>
              <a:rPr lang="sk-SK" sz="2400" dirty="0" err="1" smtClean="0">
                <a:effectLst>
                  <a:outerShdw blurRad="38100" dist="38100" dir="2700000" algn="tl">
                    <a:srgbClr val="000000">
                      <a:alpha val="43137"/>
                    </a:srgbClr>
                  </a:outerShdw>
                </a:effectLst>
                <a:latin typeface="Comic Sans MS" pitchFamily="66" charset="0"/>
              </a:rPr>
              <a:t>Inc</a:t>
            </a:r>
            <a:r>
              <a:rPr lang="sk-SK" sz="2400" dirty="0" smtClean="0">
                <a:effectLst>
                  <a:outerShdw blurRad="38100" dist="38100" dir="2700000" algn="tl">
                    <a:srgbClr val="000000">
                      <a:alpha val="43137"/>
                    </a:srgbClr>
                  </a:outerShdw>
                </a:effectLst>
                <a:latin typeface="Comic Sans MS" pitchFamily="66" charset="0"/>
              </a:rPr>
              <a:t>. Súbory </a:t>
            </a:r>
            <a:r>
              <a:rPr lang="sk-SK" sz="2400" dirty="0" err="1" smtClean="0">
                <a:effectLst>
                  <a:outerShdw blurRad="38100" dist="38100" dir="2700000" algn="tl">
                    <a:srgbClr val="000000">
                      <a:alpha val="43137"/>
                    </a:srgbClr>
                  </a:outerShdw>
                </a:effectLst>
                <a:latin typeface="Comic Sans MS" pitchFamily="66" charset="0"/>
              </a:rPr>
              <a:t>QuickTime</a:t>
            </a:r>
            <a:r>
              <a:rPr lang="sk-SK" sz="2400" dirty="0" smtClean="0">
                <a:effectLst>
                  <a:outerShdw blurRad="38100" dist="38100" dir="2700000" algn="tl">
                    <a:srgbClr val="000000">
                      <a:alpha val="43137"/>
                    </a:srgbClr>
                  </a:outerShdw>
                </a:effectLst>
                <a:latin typeface="Comic Sans MS" pitchFamily="66" charset="0"/>
              </a:rPr>
              <a:t> bývajú označené príponou .</a:t>
            </a:r>
            <a:r>
              <a:rPr lang="sk-SK" sz="2400" dirty="0" err="1" smtClean="0">
                <a:effectLst>
                  <a:outerShdw blurRad="38100" dist="38100" dir="2700000" algn="tl">
                    <a:srgbClr val="000000">
                      <a:alpha val="43137"/>
                    </a:srgbClr>
                  </a:outerShdw>
                </a:effectLst>
                <a:latin typeface="Comic Sans MS" pitchFamily="66" charset="0"/>
              </a:rPr>
              <a:t>mov</a:t>
            </a:r>
            <a:r>
              <a:rPr lang="sk-SK" sz="2400" dirty="0" smtClean="0">
                <a:effectLst>
                  <a:outerShdw blurRad="38100" dist="38100" dir="2700000" algn="tl">
                    <a:srgbClr val="000000">
                      <a:alpha val="43137"/>
                    </a:srgbClr>
                  </a:outerShdw>
                </a:effectLst>
                <a:latin typeface="Comic Sans MS" pitchFamily="66" charset="0"/>
              </a:rPr>
              <a:t>. Podpora formátov pre audio a video je v </a:t>
            </a:r>
            <a:r>
              <a:rPr lang="sk-SK" sz="2400" dirty="0" err="1" smtClean="0">
                <a:effectLst>
                  <a:outerShdw blurRad="38100" dist="38100" dir="2700000" algn="tl">
                    <a:srgbClr val="000000">
                      <a:alpha val="43137"/>
                    </a:srgbClr>
                  </a:outerShdw>
                </a:effectLst>
                <a:latin typeface="Comic Sans MS" pitchFamily="66" charset="0"/>
              </a:rPr>
              <a:t>QuickTime</a:t>
            </a:r>
            <a:r>
              <a:rPr lang="sk-SK" sz="2400" dirty="0" smtClean="0">
                <a:effectLst>
                  <a:outerShdw blurRad="38100" dist="38100" dir="2700000" algn="tl">
                    <a:srgbClr val="000000">
                      <a:alpha val="43137"/>
                    </a:srgbClr>
                  </a:outerShdw>
                </a:effectLst>
                <a:latin typeface="Comic Sans MS" pitchFamily="66" charset="0"/>
              </a:rPr>
              <a:t> podobná, ako pri kontajneri </a:t>
            </a:r>
            <a:r>
              <a:rPr lang="sk-SK" sz="2400" dirty="0" err="1" smtClean="0">
                <a:effectLst>
                  <a:outerShdw blurRad="38100" dist="38100" dir="2700000" algn="tl">
                    <a:srgbClr val="000000">
                      <a:alpha val="43137"/>
                    </a:srgbClr>
                  </a:outerShdw>
                </a:effectLst>
                <a:latin typeface="Comic Sans MS" pitchFamily="66" charset="0"/>
              </a:rPr>
              <a:t>Matroska</a:t>
            </a:r>
            <a:r>
              <a:rPr lang="sk-SK" sz="2400" dirty="0" smtClean="0">
                <a:effectLst>
                  <a:outerShdw blurRad="38100" dist="38100" dir="2700000" algn="tl">
                    <a:srgbClr val="000000">
                      <a:alpha val="43137"/>
                    </a:srgbClr>
                  </a:outerShdw>
                </a:effectLst>
                <a:latin typeface="Comic Sans MS" pitchFamily="66" charset="0"/>
              </a:rPr>
              <a:t>. V súčasnej najnovšej verzií kontajneru </a:t>
            </a:r>
            <a:r>
              <a:rPr lang="sk-SK" sz="2400" dirty="0" err="1" smtClean="0">
                <a:effectLst>
                  <a:outerShdw blurRad="38100" dist="38100" dir="2700000" algn="tl">
                    <a:srgbClr val="000000">
                      <a:alpha val="43137"/>
                    </a:srgbClr>
                  </a:outerShdw>
                </a:effectLst>
                <a:latin typeface="Comic Sans MS" pitchFamily="66" charset="0"/>
              </a:rPr>
              <a:t>mov</a:t>
            </a:r>
            <a:r>
              <a:rPr lang="sk-SK" sz="2400" dirty="0" smtClean="0">
                <a:effectLst>
                  <a:outerShdw blurRad="38100" dist="38100" dir="2700000" algn="tl">
                    <a:srgbClr val="000000">
                      <a:alpha val="43137"/>
                    </a:srgbClr>
                  </a:outerShdw>
                </a:effectLst>
                <a:latin typeface="Comic Sans MS" pitchFamily="66" charset="0"/>
              </a:rPr>
              <a:t> sa často stretávame s použitím MPEG-4 AVC videa v kombinácií s audio formátom AAC</a:t>
            </a:r>
          </a:p>
          <a:p>
            <a:r>
              <a:rPr lang="sk-SK" sz="3600" b="1" dirty="0" smtClean="0">
                <a:solidFill>
                  <a:srgbClr val="FFFF00"/>
                </a:solidFill>
                <a:effectLst>
                  <a:outerShdw blurRad="38100" dist="38100" dir="2700000" algn="tl">
                    <a:srgbClr val="000000">
                      <a:alpha val="43137"/>
                    </a:srgbClr>
                  </a:outerShdw>
                </a:effectLst>
                <a:latin typeface="Comic Sans MS" pitchFamily="66" charset="0"/>
              </a:rPr>
              <a:t>MP4</a:t>
            </a:r>
            <a:r>
              <a:rPr lang="sk-SK" sz="2400" dirty="0" smtClean="0">
                <a:effectLst>
                  <a:outerShdw blurRad="38100" dist="38100" dir="2700000" algn="tl">
                    <a:srgbClr val="000000">
                      <a:alpha val="43137"/>
                    </a:srgbClr>
                  </a:outerShdw>
                </a:effectLst>
                <a:latin typeface="Comic Sans MS" pitchFamily="66" charset="0"/>
              </a:rPr>
              <a:t> je </a:t>
            </a:r>
            <a:r>
              <a:rPr lang="sk-SK" sz="2400" dirty="0" smtClean="0">
                <a:effectLst>
                  <a:outerShdw blurRad="38100" dist="38100" dir="2700000" algn="tl">
                    <a:srgbClr val="000000">
                      <a:alpha val="43137"/>
                    </a:srgbClr>
                  </a:outerShdw>
                </a:effectLst>
                <a:latin typeface="Comic Sans MS" pitchFamily="66" charset="0"/>
              </a:rPr>
              <a:t>definovaný </a:t>
            </a:r>
            <a:r>
              <a:rPr lang="sk-SK" sz="2400" dirty="0" smtClean="0">
                <a:effectLst>
                  <a:outerShdw blurRad="38100" dist="38100" dir="2700000" algn="tl">
                    <a:srgbClr val="000000">
                      <a:alpha val="43137"/>
                    </a:srgbClr>
                  </a:outerShdw>
                </a:effectLst>
                <a:latin typeface="Comic Sans MS" pitchFamily="66" charset="0"/>
              </a:rPr>
              <a:t>štandardom ISO/IEC 14496-14:2003. Je súčasťou štandardu MPEG-4. Základ kontajneru mp4 vychádza s kontajneru </a:t>
            </a:r>
            <a:r>
              <a:rPr lang="sk-SK" sz="2400" dirty="0" err="1" smtClean="0">
                <a:effectLst>
                  <a:outerShdw blurRad="38100" dist="38100" dir="2700000" algn="tl">
                    <a:srgbClr val="000000">
                      <a:alpha val="43137"/>
                    </a:srgbClr>
                  </a:outerShdw>
                </a:effectLst>
                <a:latin typeface="Comic Sans MS" pitchFamily="66" charset="0"/>
              </a:rPr>
              <a:t>mov</a:t>
            </a:r>
            <a:r>
              <a:rPr lang="sk-SK" sz="2400" dirty="0" smtClean="0">
                <a:effectLst>
                  <a:outerShdw blurRad="38100" dist="38100" dir="2700000" algn="tl">
                    <a:srgbClr val="000000">
                      <a:alpha val="43137"/>
                    </a:srgbClr>
                  </a:outerShdw>
                </a:effectLst>
                <a:latin typeface="Comic Sans MS" pitchFamily="66" charset="0"/>
              </a:rPr>
              <a:t>. Podporuje vkladanie video, audio a aj 3D obsahu. Tento kontajner sa používa hlavne s formátom videa MPEG-1, MPEG-2 a MPEG-4 a formátom </a:t>
            </a:r>
            <a:r>
              <a:rPr lang="sk-SK" sz="2400" dirty="0" err="1" smtClean="0">
                <a:effectLst>
                  <a:outerShdw blurRad="38100" dist="38100" dir="2700000" algn="tl">
                    <a:srgbClr val="000000">
                      <a:alpha val="43137"/>
                    </a:srgbClr>
                  </a:outerShdw>
                </a:effectLst>
                <a:latin typeface="Comic Sans MS" pitchFamily="66" charset="0"/>
              </a:rPr>
              <a:t>audia</a:t>
            </a:r>
            <a:r>
              <a:rPr lang="sk-SK" sz="2400" dirty="0" smtClean="0">
                <a:effectLst>
                  <a:outerShdw blurRad="38100" dist="38100" dir="2700000" algn="tl">
                    <a:srgbClr val="000000">
                      <a:alpha val="43137"/>
                    </a:srgbClr>
                  </a:outerShdw>
                </a:effectLst>
                <a:latin typeface="Comic Sans MS" pitchFamily="66" charset="0"/>
              </a:rPr>
              <a:t> v MP3 alebo AAC. </a:t>
            </a:r>
          </a:p>
          <a:p>
            <a:endParaRPr lang="sk-SK" sz="2400" dirty="0">
              <a:effectLst>
                <a:outerShdw blurRad="38100" dist="38100" dir="2700000" algn="tl">
                  <a:srgbClr val="000000">
                    <a:alpha val="43137"/>
                  </a:srgbClr>
                </a:outerShdw>
              </a:effectLst>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457200" y="564777"/>
            <a:ext cx="7467600" cy="5561388"/>
          </a:xfrm>
        </p:spPr>
        <p:txBody>
          <a:bodyPr>
            <a:normAutofit/>
          </a:bodyPr>
          <a:lstStyle/>
          <a:p>
            <a:r>
              <a:rPr lang="sk-SK" sz="3600" b="1" dirty="0">
                <a:solidFill>
                  <a:srgbClr val="FFFF00"/>
                </a:solidFill>
                <a:effectLst>
                  <a:outerShdw blurRad="38100" dist="38100" dir="2700000" algn="tl">
                    <a:srgbClr val="000000">
                      <a:alpha val="43137"/>
                    </a:srgbClr>
                  </a:outerShdw>
                </a:effectLst>
                <a:latin typeface="Comic Sans MS" pitchFamily="66" charset="0"/>
              </a:rPr>
              <a:t>MOV</a:t>
            </a:r>
            <a:r>
              <a:rPr lang="sk-SK" sz="2800" dirty="0">
                <a:effectLst>
                  <a:outerShdw blurRad="38100" dist="38100" dir="2700000" algn="tl">
                    <a:srgbClr val="000000">
                      <a:alpha val="43137"/>
                    </a:srgbClr>
                  </a:outerShdw>
                </a:effectLst>
                <a:latin typeface="Comic Sans MS" pitchFamily="66" charset="0"/>
              </a:rPr>
              <a:t> (</a:t>
            </a:r>
            <a:r>
              <a:rPr lang="sk-SK" sz="2800" dirty="0" err="1">
                <a:effectLst>
                  <a:outerShdw blurRad="38100" dist="38100" dir="2700000" algn="tl">
                    <a:srgbClr val="000000">
                      <a:alpha val="43137"/>
                    </a:srgbClr>
                  </a:outerShdw>
                </a:effectLst>
                <a:latin typeface="Comic Sans MS" pitchFamily="66" charset="0"/>
              </a:rPr>
              <a:t>Movie</a:t>
            </a:r>
            <a:r>
              <a:rPr lang="sk-SK" sz="2800" dirty="0">
                <a:effectLst>
                  <a:outerShdw blurRad="38100" dist="38100" dir="2700000" algn="tl">
                    <a:srgbClr val="000000">
                      <a:alpha val="43137"/>
                    </a:srgbClr>
                  </a:outerShdw>
                </a:effectLst>
                <a:latin typeface="Comic Sans MS" pitchFamily="66" charset="0"/>
              </a:rPr>
              <a:t>) pochádza zo sveta počítačov Apple </a:t>
            </a:r>
            <a:r>
              <a:rPr lang="sk-SK" sz="2800" dirty="0" err="1">
                <a:effectLst>
                  <a:outerShdw blurRad="38100" dist="38100" dir="2700000" algn="tl">
                    <a:srgbClr val="000000">
                      <a:alpha val="43137"/>
                    </a:srgbClr>
                  </a:outerShdw>
                </a:effectLst>
                <a:latin typeface="Comic Sans MS" pitchFamily="66" charset="0"/>
              </a:rPr>
              <a:t>MacIntosh</a:t>
            </a:r>
            <a:r>
              <a:rPr lang="sk-SK" sz="2800" dirty="0">
                <a:effectLst>
                  <a:outerShdw blurRad="38100" dist="38100" dir="2700000" algn="tl">
                    <a:srgbClr val="000000">
                      <a:alpha val="43137"/>
                    </a:srgbClr>
                  </a:outerShdw>
                </a:effectLst>
                <a:latin typeface="Comic Sans MS" pitchFamily="66" charset="0"/>
              </a:rPr>
              <a:t> ako formát programu </a:t>
            </a:r>
            <a:r>
              <a:rPr lang="sk-SK" sz="2800" dirty="0" err="1">
                <a:effectLst>
                  <a:outerShdw blurRad="38100" dist="38100" dir="2700000" algn="tl">
                    <a:srgbClr val="000000">
                      <a:alpha val="43137"/>
                    </a:srgbClr>
                  </a:outerShdw>
                </a:effectLst>
                <a:latin typeface="Comic Sans MS" pitchFamily="66" charset="0"/>
              </a:rPr>
              <a:t>Quicktime</a:t>
            </a:r>
            <a:r>
              <a:rPr lang="sk-SK" sz="2800" dirty="0">
                <a:effectLst>
                  <a:outerShdw blurRad="38100" dist="38100" dir="2700000" algn="tl">
                    <a:srgbClr val="000000">
                      <a:alpha val="43137"/>
                    </a:srgbClr>
                  </a:outerShdw>
                </a:effectLst>
                <a:latin typeface="Comic Sans MS" pitchFamily="66" charset="0"/>
              </a:rPr>
              <a:t>. V rokoch 1993-5 bol lepšou variantou</a:t>
            </a:r>
          </a:p>
          <a:p>
            <a:r>
              <a:rPr lang="sk-SK" sz="3600" b="1" dirty="0" smtClean="0">
                <a:solidFill>
                  <a:srgbClr val="FFFF00"/>
                </a:solidFill>
                <a:effectLst>
                  <a:outerShdw blurRad="38100" dist="38100" dir="2700000" algn="tl">
                    <a:srgbClr val="000000">
                      <a:alpha val="43137"/>
                    </a:srgbClr>
                  </a:outerShdw>
                </a:effectLst>
                <a:latin typeface="Comic Sans MS" pitchFamily="66" charset="0"/>
              </a:rPr>
              <a:t>ASF</a:t>
            </a:r>
            <a:r>
              <a:rPr lang="sk-SK" sz="2800" dirty="0" smtClean="0">
                <a:effectLst>
                  <a:outerShdw blurRad="38100" dist="38100" dir="2700000" algn="tl">
                    <a:srgbClr val="000000">
                      <a:alpha val="43137"/>
                    </a:srgbClr>
                  </a:outerShdw>
                </a:effectLst>
                <a:latin typeface="Comic Sans MS" pitchFamily="66" charset="0"/>
              </a:rPr>
              <a:t> (</a:t>
            </a:r>
            <a:r>
              <a:rPr lang="sk-SK" sz="2800" dirty="0" err="1" smtClean="0">
                <a:effectLst>
                  <a:outerShdw blurRad="38100" dist="38100" dir="2700000" algn="tl">
                    <a:srgbClr val="000000">
                      <a:alpha val="43137"/>
                    </a:srgbClr>
                  </a:outerShdw>
                </a:effectLst>
                <a:latin typeface="Comic Sans MS" pitchFamily="66" charset="0"/>
              </a:rPr>
              <a:t>Advanced</a:t>
            </a:r>
            <a:r>
              <a:rPr lang="sk-SK" sz="2800" dirty="0" smtClean="0">
                <a:effectLst>
                  <a:outerShdw blurRad="38100" dist="38100" dir="2700000" algn="tl">
                    <a:srgbClr val="000000">
                      <a:alpha val="43137"/>
                    </a:srgbClr>
                  </a:outerShdw>
                </a:effectLst>
                <a:latin typeface="Comic Sans MS" pitchFamily="66" charset="0"/>
              </a:rPr>
              <a:t> </a:t>
            </a:r>
            <a:r>
              <a:rPr lang="sk-SK" sz="2800" dirty="0" err="1" smtClean="0">
                <a:effectLst>
                  <a:outerShdw blurRad="38100" dist="38100" dir="2700000" algn="tl">
                    <a:srgbClr val="000000">
                      <a:alpha val="43137"/>
                    </a:srgbClr>
                  </a:outerShdw>
                </a:effectLst>
                <a:latin typeface="Comic Sans MS" pitchFamily="66" charset="0"/>
              </a:rPr>
              <a:t>Streaming</a:t>
            </a:r>
            <a:r>
              <a:rPr lang="sk-SK" sz="2800" dirty="0" smtClean="0">
                <a:effectLst>
                  <a:outerShdw blurRad="38100" dist="38100" dir="2700000" algn="tl">
                    <a:srgbClr val="000000">
                      <a:alpha val="43137"/>
                    </a:srgbClr>
                  </a:outerShdw>
                </a:effectLst>
                <a:latin typeface="Comic Sans MS" pitchFamily="66" charset="0"/>
              </a:rPr>
              <a:t> </a:t>
            </a:r>
            <a:r>
              <a:rPr lang="sk-SK" sz="2800" dirty="0" err="1" smtClean="0">
                <a:effectLst>
                  <a:outerShdw blurRad="38100" dist="38100" dir="2700000" algn="tl">
                    <a:srgbClr val="000000">
                      <a:alpha val="43137"/>
                    </a:srgbClr>
                  </a:outerShdw>
                </a:effectLst>
                <a:latin typeface="Comic Sans MS" pitchFamily="66" charset="0"/>
              </a:rPr>
              <a:t>Format</a:t>
            </a:r>
            <a:r>
              <a:rPr lang="sk-SK" sz="2800" dirty="0" smtClean="0">
                <a:effectLst>
                  <a:outerShdw blurRad="38100" dist="38100" dir="2700000" algn="tl">
                    <a:srgbClr val="000000">
                      <a:alpha val="43137"/>
                    </a:srgbClr>
                  </a:outerShdw>
                </a:effectLst>
                <a:latin typeface="Comic Sans MS" pitchFamily="66" charset="0"/>
              </a:rPr>
              <a:t>) je formát vyvinutý firmou Microsoft. Táto spoločnosť ho vyvinula pre potreby Internetu. Používa sa pre prenos multimédií po Internete v reálnom čase. ASF je založený, ako už názov hovorí, na systéme viacerých 'streamov</a:t>
            </a:r>
            <a:r>
              <a:rPr lang="sk-SK" sz="2800" dirty="0" smtClean="0">
                <a:effectLst>
                  <a:outerShdw blurRad="38100" dist="38100" dir="2700000" algn="tl">
                    <a:srgbClr val="000000">
                      <a:alpha val="43137"/>
                    </a:srgbClr>
                  </a:outerShdw>
                </a:effectLst>
                <a:latin typeface="Comic Sans MS" pitchFamily="66" charset="0"/>
              </a:rPr>
              <a:t>'.</a:t>
            </a:r>
            <a:endParaRPr lang="sk-SK" sz="2800" b="1" dirty="0" smtClean="0">
              <a:solidFill>
                <a:srgbClr val="FFFF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xmlns="" val="32691293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86458" y="2662518"/>
            <a:ext cx="2023424" cy="523220"/>
          </a:xfrm>
          <a:prstGeom prst="rect">
            <a:avLst/>
          </a:prstGeom>
          <a:noFill/>
        </p:spPr>
        <p:txBody>
          <a:bodyPr wrap="square" rtlCol="0">
            <a:spAutoFit/>
          </a:bodyPr>
          <a:lstStyle/>
          <a:p>
            <a:pPr algn="ctr"/>
            <a:r>
              <a:rPr lang="en-US" sz="2800" dirty="0"/>
              <a:t>Koniec</a:t>
            </a:r>
            <a:r>
              <a:rPr lang="en-US" dirty="0"/>
              <a:t>.</a:t>
            </a:r>
          </a:p>
        </p:txBody>
      </p:sp>
    </p:spTree>
    <p:extLst>
      <p:ext uri="{BB962C8B-B14F-4D97-AF65-F5344CB8AC3E}">
        <p14:creationId xmlns:p14="http://schemas.microsoft.com/office/powerpoint/2010/main" xmlns="" val="3269129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 xmlns:a16="http://schemas.microsoft.com/office/drawing/2014/main" id="{5911B8CA-09C3-418F-BE72-AFE5704CAC40}"/>
              </a:ext>
            </a:extLst>
          </p:cNvPr>
          <p:cNvSpPr>
            <a:spLocks noGrp="1"/>
          </p:cNvSpPr>
          <p:nvPr>
            <p:ph type="title"/>
          </p:nvPr>
        </p:nvSpPr>
        <p:spPr/>
        <p:txBody>
          <a:bodyPr>
            <a:normAutofit/>
          </a:bodyPr>
          <a:lstStyle/>
          <a:p>
            <a:r>
              <a:rPr lang="sk-SK" dirty="0" smtClean="0"/>
              <a:t>Digitálne </a:t>
            </a:r>
            <a:r>
              <a:rPr lang="sk-SK" dirty="0"/>
              <a:t>video</a:t>
            </a:r>
          </a:p>
        </p:txBody>
      </p:sp>
      <p:sp>
        <p:nvSpPr>
          <p:cNvPr id="3" name="Zástupný objekt pre obsah 2">
            <a:extLst>
              <a:ext uri="{FF2B5EF4-FFF2-40B4-BE49-F238E27FC236}">
                <a16:creationId xmlns="" xmlns:a16="http://schemas.microsoft.com/office/drawing/2014/main" id="{6E65C2D8-062E-4C0F-B77B-89087F3C154D}"/>
              </a:ext>
            </a:extLst>
          </p:cNvPr>
          <p:cNvSpPr>
            <a:spLocks noGrp="1"/>
          </p:cNvSpPr>
          <p:nvPr>
            <p:ph idx="1"/>
          </p:nvPr>
        </p:nvSpPr>
        <p:spPr>
          <a:xfrm>
            <a:off x="457200" y="1646237"/>
            <a:ext cx="8472518" cy="4526280"/>
          </a:xfrm>
        </p:spPr>
        <p:txBody>
          <a:bodyPr>
            <a:normAutofit/>
          </a:bodyPr>
          <a:lstStyle/>
          <a:p>
            <a:r>
              <a:rPr lang="sk-SK" dirty="0" smtClean="0">
                <a:latin typeface="Comic Sans MS" pitchFamily="66" charset="0"/>
              </a:rPr>
              <a:t> Kamera je </a:t>
            </a:r>
            <a:r>
              <a:rPr lang="sk-SK" b="1" dirty="0" smtClean="0">
                <a:latin typeface="Comic Sans MS" pitchFamily="66" charset="0"/>
              </a:rPr>
              <a:t>optické zariadenie, </a:t>
            </a:r>
            <a:r>
              <a:rPr lang="sk-SK" dirty="0" smtClean="0">
                <a:latin typeface="Comic Sans MS" pitchFamily="66" charset="0"/>
              </a:rPr>
              <a:t>ktoré zachytáva okolitý </a:t>
            </a:r>
            <a:r>
              <a:rPr lang="sk-SK" dirty="0" smtClean="0">
                <a:latin typeface="Comic Sans MS" pitchFamily="66" charset="0"/>
              </a:rPr>
              <a:t>svet vo forme</a:t>
            </a:r>
            <a:r>
              <a:rPr lang="sk-SK" dirty="0" smtClean="0">
                <a:latin typeface="Comic Sans MS" pitchFamily="66" charset="0"/>
              </a:rPr>
              <a:t> </a:t>
            </a:r>
            <a:r>
              <a:rPr lang="sk-SK" b="1" dirty="0" smtClean="0">
                <a:latin typeface="Comic Sans MS" pitchFamily="66" charset="0"/>
              </a:rPr>
              <a:t>videosekvencií, </a:t>
            </a:r>
            <a:r>
              <a:rPr lang="sk-SK" dirty="0" smtClean="0">
                <a:latin typeface="Comic Sans MS" pitchFamily="66" charset="0"/>
              </a:rPr>
              <a:t>čo sú </a:t>
            </a:r>
            <a:r>
              <a:rPr lang="sk-SK" dirty="0" smtClean="0">
                <a:latin typeface="Comic Sans MS" pitchFamily="66" charset="0"/>
              </a:rPr>
              <a:t>v skutočnosti </a:t>
            </a:r>
            <a:r>
              <a:rPr lang="sk-SK" dirty="0" smtClean="0">
                <a:latin typeface="Comic Sans MS" pitchFamily="66" charset="0"/>
              </a:rPr>
              <a:t>rýchlo za sebou nasledujúce obrázky. </a:t>
            </a:r>
            <a:endParaRPr lang="sk-SK" dirty="0" smtClean="0">
              <a:latin typeface="Comic Sans MS" pitchFamily="66" charset="0"/>
            </a:endParaRPr>
          </a:p>
          <a:p>
            <a:r>
              <a:rPr lang="sk-SK" dirty="0" smtClean="0">
                <a:latin typeface="Comic Sans MS" pitchFamily="66" charset="0"/>
              </a:rPr>
              <a:t>Využíva nedokonalosť ľudského oka, ktoré tieto rýchlo sa striedajúce obrázky vníma ako súvislý pohyb (v skutočnosti však ide len o ilúziu).</a:t>
            </a:r>
            <a:endParaRPr lang="sk-SK" dirty="0" smtClean="0">
              <a:latin typeface="Comic Sans MS" pitchFamily="66" charset="0"/>
            </a:endParaRPr>
          </a:p>
        </p:txBody>
      </p:sp>
    </p:spTree>
    <p:extLst>
      <p:ext uri="{BB962C8B-B14F-4D97-AF65-F5344CB8AC3E}">
        <p14:creationId xmlns:p14="http://schemas.microsoft.com/office/powerpoint/2010/main" xmlns="" val="4011303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642910" y="1428736"/>
            <a:ext cx="8072494" cy="5262979"/>
          </a:xfrm>
          <a:prstGeom prst="rect">
            <a:avLst/>
          </a:prstGeom>
          <a:noFill/>
        </p:spPr>
        <p:txBody>
          <a:bodyPr wrap="square" rtlCol="0">
            <a:spAutoFit/>
          </a:bodyPr>
          <a:lstStyle/>
          <a:p>
            <a:r>
              <a:rPr lang="sk-SK" sz="2400" dirty="0">
                <a:effectLst>
                  <a:outerShdw blurRad="38100" dist="38100" dir="2700000" algn="tl">
                    <a:srgbClr val="000000">
                      <a:alpha val="43137"/>
                    </a:srgbClr>
                  </a:outerShdw>
                </a:effectLst>
                <a:latin typeface="Comic Sans MS" pitchFamily="66" charset="0"/>
              </a:rPr>
              <a:t>Kamery pracujú na rovnakom princípe ako fotoaparáty, s tým rozdielom, že keď dáme pokyn na nahrávanie, tak sa začnú nepretržite ukladať obrázky až do vydania pokynu na ukončenie záznamu. </a:t>
            </a:r>
            <a:endParaRPr lang="sk-SK" sz="2400" dirty="0" smtClean="0">
              <a:effectLst>
                <a:outerShdw blurRad="38100" dist="38100" dir="2700000" algn="tl">
                  <a:srgbClr val="000000">
                    <a:alpha val="43137"/>
                  </a:srgbClr>
                </a:outerShdw>
              </a:effectLst>
              <a:latin typeface="Comic Sans MS" pitchFamily="66" charset="0"/>
            </a:endParaRPr>
          </a:p>
          <a:p>
            <a:r>
              <a:rPr lang="sk-SK" sz="2400" dirty="0" smtClean="0">
                <a:effectLst>
                  <a:outerShdw blurRad="38100" dist="38100" dir="2700000" algn="tl">
                    <a:srgbClr val="000000">
                      <a:alpha val="43137"/>
                    </a:srgbClr>
                  </a:outerShdw>
                </a:effectLst>
                <a:latin typeface="Comic Sans MS" pitchFamily="66" charset="0"/>
              </a:rPr>
              <a:t>Kamere </a:t>
            </a:r>
            <a:r>
              <a:rPr lang="sk-SK" sz="2400" dirty="0">
                <a:effectLst>
                  <a:outerShdw blurRad="38100" dist="38100" dir="2700000" algn="tl">
                    <a:srgbClr val="000000">
                      <a:alpha val="43137"/>
                    </a:srgbClr>
                  </a:outerShdw>
                </a:effectLst>
                <a:latin typeface="Comic Sans MS" pitchFamily="66" charset="0"/>
              </a:rPr>
              <a:t>môžeme nastaviť, koľko obrázkov za sekundu má zosnímať. </a:t>
            </a:r>
            <a:endParaRPr lang="sk-SK" sz="2400" dirty="0" smtClean="0">
              <a:effectLst>
                <a:outerShdw blurRad="38100" dist="38100" dir="2700000" algn="tl">
                  <a:srgbClr val="000000">
                    <a:alpha val="43137"/>
                  </a:srgbClr>
                </a:outerShdw>
              </a:effectLst>
              <a:latin typeface="Comic Sans MS" pitchFamily="66" charset="0"/>
            </a:endParaRPr>
          </a:p>
          <a:p>
            <a:r>
              <a:rPr lang="sk-SK" sz="2400" dirty="0" smtClean="0">
                <a:solidFill>
                  <a:srgbClr val="FFC000"/>
                </a:solidFill>
                <a:effectLst>
                  <a:outerShdw blurRad="38100" dist="38100" dir="2700000" algn="tl">
                    <a:srgbClr val="000000">
                      <a:alpha val="43137"/>
                    </a:srgbClr>
                  </a:outerShdw>
                </a:effectLst>
                <a:latin typeface="Comic Sans MS" pitchFamily="66" charset="0"/>
              </a:rPr>
              <a:t>Štandardom </a:t>
            </a:r>
            <a:r>
              <a:rPr lang="sk-SK" sz="2400" dirty="0">
                <a:solidFill>
                  <a:srgbClr val="FFC000"/>
                </a:solidFill>
                <a:effectLst>
                  <a:outerShdw blurRad="38100" dist="38100" dir="2700000" algn="tl">
                    <a:srgbClr val="000000">
                      <a:alpha val="43137"/>
                    </a:srgbClr>
                  </a:outerShdw>
                </a:effectLst>
                <a:latin typeface="Comic Sans MS" pitchFamily="66" charset="0"/>
              </a:rPr>
              <a:t>je 25 až 60 obrázkov za sekundu. </a:t>
            </a:r>
            <a:endParaRPr lang="sk-SK" sz="2400" dirty="0" smtClean="0">
              <a:solidFill>
                <a:srgbClr val="FFC000"/>
              </a:solidFill>
              <a:effectLst>
                <a:outerShdw blurRad="38100" dist="38100" dir="2700000" algn="tl">
                  <a:srgbClr val="000000">
                    <a:alpha val="43137"/>
                  </a:srgbClr>
                </a:outerShdw>
              </a:effectLst>
              <a:latin typeface="Comic Sans MS" pitchFamily="66" charset="0"/>
            </a:endParaRPr>
          </a:p>
          <a:p>
            <a:r>
              <a:rPr lang="sk-SK" sz="2400" dirty="0" smtClean="0">
                <a:effectLst>
                  <a:outerShdw blurRad="38100" dist="38100" dir="2700000" algn="tl">
                    <a:srgbClr val="000000">
                      <a:alpha val="43137"/>
                    </a:srgbClr>
                  </a:outerShdw>
                </a:effectLst>
                <a:latin typeface="Comic Sans MS" pitchFamily="66" charset="0"/>
              </a:rPr>
              <a:t>Táto </a:t>
            </a:r>
            <a:r>
              <a:rPr lang="sk-SK" sz="2400" dirty="0">
                <a:effectLst>
                  <a:outerShdw blurRad="38100" dist="38100" dir="2700000" algn="tl">
                    <a:srgbClr val="000000">
                      <a:alpha val="43137"/>
                    </a:srgbClr>
                  </a:outerShdw>
                </a:effectLst>
                <a:latin typeface="Comic Sans MS" pitchFamily="66" charset="0"/>
              </a:rPr>
              <a:t>vlastnosť sa označuje ako </a:t>
            </a:r>
            <a:r>
              <a:rPr lang="sk-SK" sz="2400" b="1" dirty="0" err="1">
                <a:solidFill>
                  <a:srgbClr val="FFC000"/>
                </a:solidFill>
                <a:effectLst>
                  <a:outerShdw blurRad="38100" dist="38100" dir="2700000" algn="tl">
                    <a:srgbClr val="000000">
                      <a:alpha val="43137"/>
                    </a:srgbClr>
                  </a:outerShdw>
                </a:effectLst>
                <a:latin typeface="Comic Sans MS" pitchFamily="66" charset="0"/>
              </a:rPr>
              <a:t>fps</a:t>
            </a:r>
            <a:r>
              <a:rPr lang="sk-SK" sz="2400" b="1" dirty="0">
                <a:solidFill>
                  <a:srgbClr val="FFC000"/>
                </a:solidFill>
                <a:effectLst>
                  <a:outerShdw blurRad="38100" dist="38100" dir="2700000" algn="tl">
                    <a:srgbClr val="000000">
                      <a:alpha val="43137"/>
                    </a:srgbClr>
                  </a:outerShdw>
                </a:effectLst>
                <a:latin typeface="Comic Sans MS" pitchFamily="66" charset="0"/>
              </a:rPr>
              <a:t> </a:t>
            </a:r>
            <a:r>
              <a:rPr lang="sk-SK" sz="2400" dirty="0">
                <a:solidFill>
                  <a:srgbClr val="FFC000"/>
                </a:solidFill>
                <a:effectLst>
                  <a:outerShdw blurRad="38100" dist="38100" dir="2700000" algn="tl">
                    <a:srgbClr val="000000">
                      <a:alpha val="43137"/>
                    </a:srgbClr>
                  </a:outerShdw>
                </a:effectLst>
                <a:latin typeface="Comic Sans MS" pitchFamily="66" charset="0"/>
              </a:rPr>
              <a:t>(</a:t>
            </a:r>
            <a:r>
              <a:rPr lang="sk-SK" sz="2400" dirty="0" err="1">
                <a:solidFill>
                  <a:srgbClr val="FFC000"/>
                </a:solidFill>
                <a:effectLst>
                  <a:outerShdw blurRad="38100" dist="38100" dir="2700000" algn="tl">
                    <a:srgbClr val="000000">
                      <a:alpha val="43137"/>
                    </a:srgbClr>
                  </a:outerShdw>
                </a:effectLst>
                <a:latin typeface="Comic Sans MS" pitchFamily="66" charset="0"/>
              </a:rPr>
              <a:t>frame</a:t>
            </a:r>
            <a:r>
              <a:rPr lang="sk-SK" sz="2400" dirty="0">
                <a:solidFill>
                  <a:srgbClr val="FFC000"/>
                </a:solidFill>
                <a:effectLst>
                  <a:outerShdw blurRad="38100" dist="38100" dir="2700000" algn="tl">
                    <a:srgbClr val="000000">
                      <a:alpha val="43137"/>
                    </a:srgbClr>
                  </a:outerShdw>
                </a:effectLst>
                <a:latin typeface="Comic Sans MS" pitchFamily="66" charset="0"/>
              </a:rPr>
              <a:t> per </a:t>
            </a:r>
            <a:r>
              <a:rPr lang="sk-SK" sz="2400" dirty="0" err="1">
                <a:solidFill>
                  <a:srgbClr val="FFC000"/>
                </a:solidFill>
                <a:effectLst>
                  <a:outerShdw blurRad="38100" dist="38100" dir="2700000" algn="tl">
                    <a:srgbClr val="000000">
                      <a:alpha val="43137"/>
                    </a:srgbClr>
                  </a:outerShdw>
                </a:effectLst>
                <a:latin typeface="Comic Sans MS" pitchFamily="66" charset="0"/>
              </a:rPr>
              <a:t>second</a:t>
            </a:r>
            <a:r>
              <a:rPr lang="sk-SK" sz="2400" dirty="0">
                <a:solidFill>
                  <a:srgbClr val="FFC000"/>
                </a:solidFill>
                <a:effectLst>
                  <a:outerShdw blurRad="38100" dist="38100" dir="2700000" algn="tl">
                    <a:srgbClr val="000000">
                      <a:alpha val="43137"/>
                    </a:srgbClr>
                  </a:outerShdw>
                </a:effectLst>
                <a:latin typeface="Comic Sans MS" pitchFamily="66" charset="0"/>
              </a:rPr>
              <a:t>)</a:t>
            </a:r>
            <a:r>
              <a:rPr lang="sk-SK" sz="2400" dirty="0">
                <a:effectLst>
                  <a:outerShdw blurRad="38100" dist="38100" dir="2700000" algn="tl">
                    <a:srgbClr val="000000">
                      <a:alpha val="43137"/>
                    </a:srgbClr>
                  </a:outerShdw>
                </a:effectLst>
                <a:latin typeface="Comic Sans MS" pitchFamily="66" charset="0"/>
              </a:rPr>
              <a:t>. </a:t>
            </a:r>
            <a:r>
              <a:rPr lang="sk-SK" sz="2400" dirty="0" smtClean="0">
                <a:effectLst>
                  <a:outerShdw blurRad="38100" dist="38100" dir="2700000" algn="tl">
                    <a:srgbClr val="000000">
                      <a:alpha val="43137"/>
                    </a:srgbClr>
                  </a:outerShdw>
                </a:effectLst>
                <a:latin typeface="Comic Sans MS" pitchFamily="66" charset="0"/>
              </a:rPr>
              <a:t>Veľkosť </a:t>
            </a:r>
            <a:r>
              <a:rPr lang="sk-SK" sz="2400" dirty="0">
                <a:effectLst>
                  <a:outerShdw blurRad="38100" dist="38100" dir="2700000" algn="tl">
                    <a:srgbClr val="000000">
                      <a:alpha val="43137"/>
                    </a:srgbClr>
                  </a:outerShdw>
                </a:effectLst>
                <a:latin typeface="Comic Sans MS" pitchFamily="66" charset="0"/>
              </a:rPr>
              <a:t>obrázka je opäť určená </a:t>
            </a:r>
            <a:r>
              <a:rPr lang="sk-SK" sz="2400" dirty="0" smtClean="0">
                <a:effectLst>
                  <a:outerShdw blurRad="38100" dist="38100" dir="2700000" algn="tl">
                    <a:srgbClr val="000000">
                      <a:alpha val="43137"/>
                    </a:srgbClr>
                  </a:outerShdw>
                </a:effectLst>
                <a:latin typeface="Comic Sans MS" pitchFamily="66" charset="0"/>
              </a:rPr>
              <a:t>vlastnosťou</a:t>
            </a:r>
            <a:r>
              <a:rPr lang="sk-SK" sz="2400" dirty="0">
                <a:effectLst>
                  <a:outerShdw blurRad="38100" dist="38100" dir="2700000" algn="tl">
                    <a:srgbClr val="000000">
                      <a:alpha val="43137"/>
                    </a:srgbClr>
                  </a:outerShdw>
                </a:effectLst>
                <a:latin typeface="Comic Sans MS" pitchFamily="66" charset="0"/>
              </a:rPr>
              <a:t> </a:t>
            </a:r>
            <a:r>
              <a:rPr lang="sk-SK" sz="2400" b="1" dirty="0" err="1">
                <a:effectLst>
                  <a:outerShdw blurRad="38100" dist="38100" dir="2700000" algn="tl">
                    <a:srgbClr val="000000">
                      <a:alpha val="43137"/>
                    </a:srgbClr>
                  </a:outerShdw>
                </a:effectLst>
                <a:latin typeface="Comic Sans MS" pitchFamily="66" charset="0"/>
              </a:rPr>
              <a:t>mpx</a:t>
            </a:r>
            <a:r>
              <a:rPr lang="sk-SK" sz="2400" b="1" dirty="0">
                <a:effectLst>
                  <a:outerShdw blurRad="38100" dist="38100" dir="2700000" algn="tl">
                    <a:srgbClr val="000000">
                      <a:alpha val="43137"/>
                    </a:srgbClr>
                  </a:outerShdw>
                </a:effectLst>
                <a:latin typeface="Comic Sans MS" pitchFamily="66" charset="0"/>
              </a:rPr>
              <a:t> </a:t>
            </a:r>
            <a:r>
              <a:rPr lang="sk-SK" sz="2400" dirty="0">
                <a:effectLst>
                  <a:outerShdw blurRad="38100" dist="38100" dir="2700000" algn="tl">
                    <a:srgbClr val="000000">
                      <a:alpha val="43137"/>
                    </a:srgbClr>
                  </a:outerShdw>
                </a:effectLst>
                <a:latin typeface="Comic Sans MS" pitchFamily="66" charset="0"/>
              </a:rPr>
              <a:t>(megapixel). Výslednej postupnosti obrázkov sa hovorí </a:t>
            </a:r>
            <a:r>
              <a:rPr lang="sk-SK" sz="2400" b="1" dirty="0">
                <a:effectLst>
                  <a:outerShdw blurRad="38100" dist="38100" dir="2700000" algn="tl">
                    <a:srgbClr val="000000">
                      <a:alpha val="43137"/>
                    </a:srgbClr>
                  </a:outerShdw>
                </a:effectLst>
                <a:latin typeface="Comic Sans MS" pitchFamily="66" charset="0"/>
              </a:rPr>
              <a:t>obrazová stopa</a:t>
            </a:r>
            <a:r>
              <a:rPr lang="sk-SK" sz="2400" dirty="0">
                <a:effectLst>
                  <a:outerShdw blurRad="38100" dist="38100" dir="2700000" algn="tl">
                    <a:srgbClr val="000000">
                      <a:alpha val="43137"/>
                    </a:srgbClr>
                  </a:outerShdw>
                </a:effectLst>
                <a:latin typeface="Comic Sans MS" pitchFamily="66" charset="0"/>
              </a:rPr>
              <a:t>. </a:t>
            </a:r>
            <a:endParaRPr lang="sk-SK" sz="2400" dirty="0" smtClean="0">
              <a:effectLst>
                <a:outerShdw blurRad="38100" dist="38100" dir="2700000" algn="tl">
                  <a:srgbClr val="000000">
                    <a:alpha val="43137"/>
                  </a:srgbClr>
                </a:outerShdw>
              </a:effectLst>
              <a:latin typeface="Comic Sans MS" pitchFamily="66" charset="0"/>
            </a:endParaRPr>
          </a:p>
          <a:p>
            <a:r>
              <a:rPr lang="sk-SK" sz="2400" dirty="0" smtClean="0">
                <a:effectLst>
                  <a:outerShdw blurRad="38100" dist="38100" dir="2700000" algn="tl">
                    <a:srgbClr val="000000">
                      <a:alpha val="43137"/>
                    </a:srgbClr>
                  </a:outerShdw>
                </a:effectLst>
                <a:latin typeface="Comic Sans MS" pitchFamily="66" charset="0"/>
              </a:rPr>
              <a:t>Pomocou </a:t>
            </a:r>
            <a:r>
              <a:rPr lang="sk-SK" sz="2400" dirty="0">
                <a:effectLst>
                  <a:outerShdw blurRad="38100" dist="38100" dir="2700000" algn="tl">
                    <a:srgbClr val="000000">
                      <a:alpha val="43137"/>
                    </a:srgbClr>
                  </a:outerShdw>
                </a:effectLst>
                <a:latin typeface="Comic Sans MS" pitchFamily="66" charset="0"/>
              </a:rPr>
              <a:t>mikrofónu zaznamenáva kamera aj zvuk, ktorý sa ukladá do osobitnej </a:t>
            </a:r>
            <a:r>
              <a:rPr lang="sk-SK" sz="2400" b="1" dirty="0">
                <a:effectLst>
                  <a:outerShdw blurRad="38100" dist="38100" dir="2700000" algn="tl">
                    <a:srgbClr val="000000">
                      <a:alpha val="43137"/>
                    </a:srgbClr>
                  </a:outerShdw>
                </a:effectLst>
                <a:latin typeface="Comic Sans MS" pitchFamily="66" charset="0"/>
              </a:rPr>
              <a:t>zvukovej stopy</a:t>
            </a:r>
            <a:r>
              <a:rPr lang="sk-SK" sz="2400" dirty="0">
                <a:effectLst>
                  <a:outerShdw blurRad="38100" dist="38100" dir="2700000" algn="tl">
                    <a:srgbClr val="000000">
                      <a:alpha val="43137"/>
                    </a:srgbClr>
                  </a:outerShdw>
                </a:effectLst>
                <a:latin typeface="Comic Sans MS" pitchFamily="66" charset="0"/>
              </a:rPr>
              <a:t>. </a:t>
            </a:r>
            <a:endParaRPr lang="sk-SK" sz="2400" dirty="0" smtClean="0">
              <a:effectLst>
                <a:outerShdw blurRad="38100" dist="38100" dir="2700000" algn="tl">
                  <a:srgbClr val="000000">
                    <a:alpha val="43137"/>
                  </a:srgbClr>
                </a:outerShdw>
              </a:effectLst>
              <a:latin typeface="Comic Sans MS" pitchFamily="66" charset="0"/>
            </a:endParaRPr>
          </a:p>
          <a:p>
            <a:r>
              <a:rPr lang="sk-SK" sz="2400" dirty="0" smtClean="0">
                <a:effectLst>
                  <a:outerShdw blurRad="38100" dist="38100" dir="2700000" algn="tl">
                    <a:srgbClr val="000000">
                      <a:alpha val="43137"/>
                    </a:srgbClr>
                  </a:outerShdw>
                </a:effectLst>
                <a:latin typeface="Comic Sans MS" pitchFamily="66" charset="0"/>
              </a:rPr>
              <a:t>Obrazová </a:t>
            </a:r>
            <a:r>
              <a:rPr lang="sk-SK" sz="2400" dirty="0">
                <a:effectLst>
                  <a:outerShdw blurRad="38100" dist="38100" dir="2700000" algn="tl">
                    <a:srgbClr val="000000">
                      <a:alpha val="43137"/>
                    </a:srgbClr>
                  </a:outerShdw>
                </a:effectLst>
                <a:latin typeface="Comic Sans MS" pitchFamily="66" charset="0"/>
              </a:rPr>
              <a:t>a zvuková stopa tvoria spolu </a:t>
            </a:r>
            <a:r>
              <a:rPr lang="sk-SK" sz="2400" b="1" dirty="0">
                <a:effectLst>
                  <a:outerShdw blurRad="38100" dist="38100" dir="2700000" algn="tl">
                    <a:srgbClr val="000000">
                      <a:alpha val="43137"/>
                    </a:srgbClr>
                  </a:outerShdw>
                </a:effectLst>
                <a:latin typeface="Comic Sans MS" pitchFamily="66" charset="0"/>
              </a:rPr>
              <a:t>videozáznam</a:t>
            </a:r>
            <a:r>
              <a:rPr lang="sk-SK" sz="2400" dirty="0">
                <a:effectLst>
                  <a:outerShdw blurRad="38100" dist="38100" dir="2700000" algn="tl">
                    <a:srgbClr val="000000">
                      <a:alpha val="43137"/>
                    </a:srgbClr>
                  </a:outerShdw>
                </a:effectLst>
                <a:latin typeface="Comic Sans MS" pitchFamily="66" charset="0"/>
              </a:rPr>
              <a:t>.</a:t>
            </a:r>
          </a:p>
        </p:txBody>
      </p:sp>
      <p:sp>
        <p:nvSpPr>
          <p:cNvPr id="5" name="Nadpis 4"/>
          <p:cNvSpPr>
            <a:spLocks noGrp="1"/>
          </p:cNvSpPr>
          <p:nvPr>
            <p:ph type="title"/>
          </p:nvPr>
        </p:nvSpPr>
        <p:spPr/>
        <p:txBody>
          <a:bodyPr>
            <a:normAutofit/>
          </a:bodyPr>
          <a:lstStyle/>
          <a:p>
            <a:r>
              <a:rPr lang="sk-SK" dirty="0" smtClean="0"/>
              <a:t>Čo je videozáznam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sk-SK" dirty="0" smtClean="0"/>
              <a:t>História </a:t>
            </a:r>
            <a:r>
              <a:rPr lang="sk-SK" dirty="0" err="1" smtClean="0"/>
              <a:t>vs</a:t>
            </a:r>
            <a:r>
              <a:rPr lang="sk-SK" dirty="0" smtClean="0"/>
              <a:t>. súčasnosť</a:t>
            </a:r>
            <a:endParaRPr lang="sk-SK" dirty="0"/>
          </a:p>
        </p:txBody>
      </p:sp>
      <p:sp>
        <p:nvSpPr>
          <p:cNvPr id="5" name="Zástupný symbol obsahu 4"/>
          <p:cNvSpPr>
            <a:spLocks noGrp="1"/>
          </p:cNvSpPr>
          <p:nvPr>
            <p:ph idx="1"/>
          </p:nvPr>
        </p:nvSpPr>
        <p:spPr/>
        <p:txBody>
          <a:bodyPr>
            <a:noAutofit/>
          </a:bodyPr>
          <a:lstStyle/>
          <a:p>
            <a:r>
              <a:rPr lang="sk-SK" sz="2100" dirty="0">
                <a:effectLst>
                  <a:outerShdw blurRad="38100" dist="38100" dir="2700000" algn="tl">
                    <a:srgbClr val="000000">
                      <a:alpha val="43137"/>
                    </a:srgbClr>
                  </a:outerShdw>
                </a:effectLst>
                <a:latin typeface="Comic Sans MS" pitchFamily="66" charset="0"/>
              </a:rPr>
              <a:t>Približne </a:t>
            </a:r>
            <a:r>
              <a:rPr lang="sk-SK" sz="2100" b="1" dirty="0">
                <a:effectLst>
                  <a:outerShdw blurRad="38100" dist="38100" dir="2700000" algn="tl">
                    <a:srgbClr val="000000">
                      <a:alpha val="43137"/>
                    </a:srgbClr>
                  </a:outerShdw>
                </a:effectLst>
                <a:latin typeface="Comic Sans MS" pitchFamily="66" charset="0"/>
              </a:rPr>
              <a:t>6 až 8 obrázkov za sekundu</a:t>
            </a:r>
            <a:r>
              <a:rPr lang="sk-SK" sz="2100" dirty="0">
                <a:effectLst>
                  <a:outerShdw blurRad="38100" dist="38100" dir="2700000" algn="tl">
                    <a:srgbClr val="000000">
                      <a:alpha val="43137"/>
                    </a:srgbClr>
                  </a:outerShdw>
                </a:effectLst>
                <a:latin typeface="Comic Sans MS" pitchFamily="66" charset="0"/>
              </a:rPr>
              <a:t> sa filmovalo niekedy na prelome storočí okolo roku 1900</a:t>
            </a:r>
            <a:r>
              <a:rPr lang="sk-SK" sz="2100" dirty="0" smtClean="0">
                <a:effectLst>
                  <a:outerShdw blurRad="38100" dist="38100" dir="2700000" algn="tl">
                    <a:srgbClr val="000000">
                      <a:alpha val="43137"/>
                    </a:srgbClr>
                  </a:outerShdw>
                </a:effectLst>
                <a:latin typeface="Comic Sans MS" pitchFamily="66" charset="0"/>
              </a:rPr>
              <a:t>.</a:t>
            </a:r>
          </a:p>
          <a:p>
            <a:r>
              <a:rPr lang="sk-SK" sz="2100" dirty="0">
                <a:effectLst>
                  <a:outerShdw blurRad="38100" dist="38100" dir="2700000" algn="tl">
                    <a:srgbClr val="000000">
                      <a:alpha val="43137"/>
                    </a:srgbClr>
                  </a:outerShdw>
                </a:effectLst>
                <a:latin typeface="Comic Sans MS" pitchFamily="66" charset="0"/>
              </a:rPr>
              <a:t>Nemé grotesky už bývali točené okolo na </a:t>
            </a:r>
            <a:r>
              <a:rPr lang="sk-SK" sz="2100" b="1" dirty="0">
                <a:effectLst>
                  <a:outerShdw blurRad="38100" dist="38100" dir="2700000" algn="tl">
                    <a:srgbClr val="000000">
                      <a:alpha val="43137"/>
                    </a:srgbClr>
                  </a:outerShdw>
                </a:effectLst>
                <a:latin typeface="Comic Sans MS" pitchFamily="66" charset="0"/>
              </a:rPr>
              <a:t>16 obrázkov za sekundu</a:t>
            </a:r>
            <a:r>
              <a:rPr lang="sk-SK" sz="2100" dirty="0">
                <a:effectLst>
                  <a:outerShdw blurRad="38100" dist="38100" dir="2700000" algn="tl">
                    <a:srgbClr val="000000">
                      <a:alpha val="43137"/>
                    </a:srgbClr>
                  </a:outerShdw>
                </a:effectLst>
                <a:latin typeface="Comic Sans MS" pitchFamily="66" charset="0"/>
              </a:rPr>
              <a:t>. </a:t>
            </a:r>
            <a:endParaRPr lang="sk-SK" sz="2100" dirty="0" smtClean="0">
              <a:effectLst>
                <a:outerShdw blurRad="38100" dist="38100" dir="2700000" algn="tl">
                  <a:srgbClr val="000000">
                    <a:alpha val="43137"/>
                  </a:srgbClr>
                </a:outerShdw>
              </a:effectLst>
              <a:latin typeface="Comic Sans MS" pitchFamily="66" charset="0"/>
            </a:endParaRPr>
          </a:p>
          <a:p>
            <a:r>
              <a:rPr lang="sk-SK" sz="2100" dirty="0">
                <a:effectLst>
                  <a:outerShdw blurRad="38100" dist="38100" dir="2700000" algn="tl">
                    <a:srgbClr val="000000">
                      <a:alpha val="43137"/>
                    </a:srgbClr>
                  </a:outerShdw>
                </a:effectLst>
                <a:latin typeface="Comic Sans MS" pitchFamily="66" charset="0"/>
              </a:rPr>
              <a:t>Zvukový film už vyžadoval konštantnú rýchlosť pohybu celuloidového pásu a ustálil sa na</a:t>
            </a:r>
            <a:r>
              <a:rPr lang="sk-SK" sz="2100" b="1" dirty="0">
                <a:effectLst>
                  <a:outerShdw blurRad="38100" dist="38100" dir="2700000" algn="tl">
                    <a:srgbClr val="000000">
                      <a:alpha val="43137"/>
                    </a:srgbClr>
                  </a:outerShdw>
                </a:effectLst>
                <a:latin typeface="Comic Sans MS" pitchFamily="66" charset="0"/>
              </a:rPr>
              <a:t> 24 obrázkoch za sekundu</a:t>
            </a:r>
            <a:r>
              <a:rPr lang="sk-SK" sz="2100" dirty="0" smtClean="0">
                <a:effectLst>
                  <a:outerShdw blurRad="38100" dist="38100" dir="2700000" algn="tl">
                    <a:srgbClr val="000000">
                      <a:alpha val="43137"/>
                    </a:srgbClr>
                  </a:outerShdw>
                </a:effectLst>
                <a:latin typeface="Comic Sans MS" pitchFamily="66" charset="0"/>
              </a:rPr>
              <a:t>.</a:t>
            </a:r>
          </a:p>
          <a:p>
            <a:r>
              <a:rPr lang="sk-SK" sz="2100" dirty="0">
                <a:effectLst>
                  <a:outerShdw blurRad="38100" dist="38100" dir="2700000" algn="tl">
                    <a:srgbClr val="000000">
                      <a:alpha val="43137"/>
                    </a:srgbClr>
                  </a:outerShdw>
                </a:effectLst>
                <a:latin typeface="Comic Sans MS" pitchFamily="66" charset="0"/>
              </a:rPr>
              <a:t>Televízia potom prišla s rýchlosťou </a:t>
            </a:r>
            <a:r>
              <a:rPr lang="sk-SK" sz="2100" b="1" dirty="0">
                <a:effectLst>
                  <a:outerShdw blurRad="38100" dist="38100" dir="2700000" algn="tl">
                    <a:srgbClr val="000000">
                      <a:alpha val="43137"/>
                    </a:srgbClr>
                  </a:outerShdw>
                </a:effectLst>
                <a:latin typeface="Comic Sans MS" pitchFamily="66" charset="0"/>
              </a:rPr>
              <a:t>25 obrázkov za sekundu (PAL norma).</a:t>
            </a:r>
            <a:r>
              <a:rPr lang="sk-SK" sz="2100" dirty="0">
                <a:effectLst>
                  <a:outerShdw blurRad="38100" dist="38100" dir="2700000" algn="tl">
                    <a:srgbClr val="000000">
                      <a:alpha val="43137"/>
                    </a:srgbClr>
                  </a:outerShdw>
                </a:effectLst>
                <a:latin typeface="Comic Sans MS" pitchFamily="66" charset="0"/>
              </a:rPr>
              <a:t> </a:t>
            </a:r>
            <a:endParaRPr lang="sk-SK" sz="2100" dirty="0" smtClean="0">
              <a:effectLst>
                <a:outerShdw blurRad="38100" dist="38100" dir="2700000" algn="tl">
                  <a:srgbClr val="000000">
                    <a:alpha val="43137"/>
                  </a:srgbClr>
                </a:outerShdw>
              </a:effectLst>
              <a:latin typeface="Comic Sans MS" pitchFamily="66" charset="0"/>
            </a:endParaRPr>
          </a:p>
          <a:p>
            <a:r>
              <a:rPr lang="sk-SK" sz="2100" dirty="0">
                <a:effectLst>
                  <a:outerShdw blurRad="38100" dist="38100" dir="2700000" algn="tl">
                    <a:srgbClr val="000000">
                      <a:alpha val="43137"/>
                    </a:srgbClr>
                  </a:outerShdw>
                </a:effectLst>
                <a:latin typeface="Comic Sans MS" pitchFamily="66" charset="0"/>
              </a:rPr>
              <a:t>NTSC videá majú </a:t>
            </a:r>
            <a:r>
              <a:rPr lang="sk-SK" sz="2100" b="1" dirty="0">
                <a:effectLst>
                  <a:outerShdw blurRad="38100" dist="38100" dir="2700000" algn="tl">
                    <a:srgbClr val="000000">
                      <a:alpha val="43137"/>
                    </a:srgbClr>
                  </a:outerShdw>
                </a:effectLst>
                <a:latin typeface="Comic Sans MS" pitchFamily="66" charset="0"/>
              </a:rPr>
              <a:t>30 obrázkov za sekundu</a:t>
            </a:r>
            <a:r>
              <a:rPr lang="sk-SK" sz="2100" dirty="0">
                <a:effectLst>
                  <a:outerShdw blurRad="38100" dist="38100" dir="2700000" algn="tl">
                    <a:srgbClr val="000000">
                      <a:alpha val="43137"/>
                    </a:srgbClr>
                  </a:outerShdw>
                </a:effectLst>
                <a:latin typeface="Comic Sans MS" pitchFamily="66" charset="0"/>
              </a:rPr>
              <a:t> (USA a niektoré iné krajiny) </a:t>
            </a:r>
            <a:r>
              <a:rPr lang="sk-SK" sz="2100" dirty="0" smtClean="0">
                <a:effectLst>
                  <a:outerShdw blurRad="38100" dist="38100" dir="2700000" algn="tl">
                    <a:srgbClr val="000000">
                      <a:alpha val="43137"/>
                    </a:srgbClr>
                  </a:outerShdw>
                </a:effectLst>
                <a:latin typeface="Comic Sans MS" pitchFamily="66" charset="0"/>
              </a:rPr>
              <a:t>.</a:t>
            </a:r>
          </a:p>
          <a:p>
            <a:r>
              <a:rPr lang="sk-SK" sz="2100" dirty="0" smtClean="0">
                <a:effectLst>
                  <a:outerShdw blurRad="38100" dist="38100" dir="2700000" algn="tl">
                    <a:srgbClr val="000000">
                      <a:alpha val="43137"/>
                    </a:srgbClr>
                  </a:outerShdw>
                </a:effectLst>
                <a:latin typeface="Comic Sans MS" pitchFamily="66" charset="0"/>
              </a:rPr>
              <a:t>Niektoré televízory 4K </a:t>
            </a:r>
            <a:r>
              <a:rPr lang="sk-SK" sz="2100" dirty="0">
                <a:effectLst>
                  <a:outerShdw blurRad="38100" dist="38100" dir="2700000" algn="tl">
                    <a:srgbClr val="000000">
                      <a:alpha val="43137"/>
                    </a:srgbClr>
                  </a:outerShdw>
                </a:effectLst>
                <a:latin typeface="Comic Sans MS" pitchFamily="66" charset="0"/>
              </a:rPr>
              <a:t>dopočítavajú frekvenciu 100 obrázkov za </a:t>
            </a:r>
            <a:r>
              <a:rPr lang="sk-SK" sz="2100" dirty="0" smtClean="0">
                <a:effectLst>
                  <a:outerShdw blurRad="38100" dist="38100" dir="2700000" algn="tl">
                    <a:srgbClr val="000000">
                      <a:alpha val="43137"/>
                    </a:srgbClr>
                  </a:outerShdw>
                </a:effectLst>
                <a:latin typeface="Comic Sans MS" pitchFamily="66" charset="0"/>
              </a:rPr>
              <a:t>sekundu</a:t>
            </a:r>
          </a:p>
          <a:p>
            <a:r>
              <a:rPr lang="pl-PL" sz="2100" dirty="0">
                <a:effectLst>
                  <a:outerShdw blurRad="38100" dist="38100" dir="2700000" algn="tl">
                    <a:srgbClr val="000000">
                      <a:alpha val="43137"/>
                    </a:srgbClr>
                  </a:outerShdw>
                </a:effectLst>
                <a:latin typeface="Comic Sans MS" pitchFamily="66" charset="0"/>
              </a:rPr>
              <a:t>Niektorí filmári točia na 50 obrázkov za sekundu</a:t>
            </a:r>
            <a:endParaRPr lang="sk-SK" sz="2100" dirty="0">
              <a:effectLst>
                <a:outerShdw blurRad="38100" dist="38100" dir="2700000" algn="tl">
                  <a:srgbClr val="000000">
                    <a:alpha val="43137"/>
                  </a:srgbClr>
                </a:outerShdw>
              </a:effectLst>
              <a:latin typeface="Comic Sans MS" pitchFamily="66" charset="0"/>
            </a:endParaRPr>
          </a:p>
          <a:p>
            <a:endParaRPr lang="sk-SK" sz="2100" dirty="0">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xmlns="" val="3612176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ok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6006" y="599340"/>
            <a:ext cx="8429137" cy="5604237"/>
          </a:xfrm>
          <a:prstGeom prst="rect">
            <a:avLst/>
          </a:prstGeom>
        </p:spPr>
      </p:pic>
    </p:spTree>
    <p:extLst>
      <p:ext uri="{BB962C8B-B14F-4D97-AF65-F5344CB8AC3E}">
        <p14:creationId xmlns:p14="http://schemas.microsoft.com/office/powerpoint/2010/main" xmlns="" val="3621640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a:extLst>
              <a:ext uri="{FF2B5EF4-FFF2-40B4-BE49-F238E27FC236}">
                <a16:creationId xmlns="" xmlns:a16="http://schemas.microsoft.com/office/drawing/2014/main" id="{FC79C835-8DE0-4A85-8C71-264E68D57104}"/>
              </a:ext>
            </a:extLst>
          </p:cNvPr>
          <p:cNvSpPr>
            <a:spLocks noGrp="1"/>
          </p:cNvSpPr>
          <p:nvPr>
            <p:ph idx="1"/>
          </p:nvPr>
        </p:nvSpPr>
        <p:spPr>
          <a:xfrm>
            <a:off x="457200" y="546848"/>
            <a:ext cx="7467600" cy="5579317"/>
          </a:xfrm>
        </p:spPr>
        <p:txBody>
          <a:bodyPr>
            <a:normAutofit lnSpcReduction="10000"/>
          </a:bodyPr>
          <a:lstStyle/>
          <a:p>
            <a:r>
              <a:rPr lang="sk-SK" b="1" dirty="0">
                <a:effectLst>
                  <a:outerShdw blurRad="38100" dist="38100" dir="2700000" algn="tl">
                    <a:srgbClr val="000000">
                      <a:alpha val="43137"/>
                    </a:srgbClr>
                  </a:outerShdw>
                </a:effectLst>
                <a:latin typeface="Comic Sans MS" pitchFamily="66" charset="0"/>
              </a:rPr>
              <a:t>Základným prvkom transformácie je snímka</a:t>
            </a:r>
            <a:r>
              <a:rPr lang="sk-SK" dirty="0">
                <a:effectLst>
                  <a:outerShdw blurRad="38100" dist="38100" dir="2700000" algn="tl">
                    <a:srgbClr val="000000">
                      <a:alpha val="43137"/>
                    </a:srgbClr>
                  </a:outerShdw>
                </a:effectLst>
                <a:latin typeface="Comic Sans MS" pitchFamily="66" charset="0"/>
              </a:rPr>
              <a:t> (</a:t>
            </a:r>
            <a:r>
              <a:rPr lang="sk-SK" dirty="0" err="1">
                <a:effectLst>
                  <a:outerShdw blurRad="38100" dist="38100" dir="2700000" algn="tl">
                    <a:srgbClr val="000000">
                      <a:alpha val="43137"/>
                    </a:srgbClr>
                  </a:outerShdw>
                </a:effectLst>
                <a:latin typeface="Comic Sans MS" pitchFamily="66" charset="0"/>
              </a:rPr>
              <a:t>frame</a:t>
            </a:r>
            <a:r>
              <a:rPr lang="sk-SK" dirty="0">
                <a:effectLst>
                  <a:outerShdw blurRad="38100" dist="38100" dir="2700000" algn="tl">
                    <a:srgbClr val="000000">
                      <a:alpha val="43137"/>
                    </a:srgbClr>
                  </a:outerShdw>
                </a:effectLst>
                <a:latin typeface="Comic Sans MS" pitchFamily="66" charset="0"/>
              </a:rPr>
              <a:t>). </a:t>
            </a:r>
          </a:p>
          <a:p>
            <a:r>
              <a:rPr lang="sk-SK" dirty="0">
                <a:effectLst>
                  <a:outerShdw blurRad="38100" dist="38100" dir="2700000" algn="tl">
                    <a:srgbClr val="000000">
                      <a:alpha val="43137"/>
                    </a:srgbClr>
                  </a:outerShdw>
                </a:effectLst>
                <a:latin typeface="Comic Sans MS" pitchFamily="66" charset="0"/>
              </a:rPr>
              <a:t>Snímka je reprezentovaná </a:t>
            </a:r>
            <a:r>
              <a:rPr lang="sk-SK" dirty="0" err="1">
                <a:effectLst>
                  <a:outerShdw blurRad="38100" dist="38100" dir="2700000" algn="tl">
                    <a:srgbClr val="000000">
                      <a:alpha val="43137"/>
                    </a:srgbClr>
                  </a:outerShdw>
                </a:effectLst>
                <a:latin typeface="Comic Sans MS" pitchFamily="66" charset="0"/>
              </a:rPr>
              <a:t>pixlami</a:t>
            </a:r>
            <a:r>
              <a:rPr lang="sk-SK" dirty="0">
                <a:effectLst>
                  <a:outerShdw blurRad="38100" dist="38100" dir="2700000" algn="tl">
                    <a:srgbClr val="000000">
                      <a:alpha val="43137"/>
                    </a:srgbClr>
                  </a:outerShdw>
                </a:effectLst>
                <a:latin typeface="Comic Sans MS" pitchFamily="66" charset="0"/>
              </a:rPr>
              <a:t> v dvojrozmernej sieti (raster), kde každý pixel popisuje úroveň farby.</a:t>
            </a:r>
          </a:p>
          <a:p>
            <a:pPr marL="0" indent="0">
              <a:buNone/>
            </a:pPr>
            <a:r>
              <a:rPr lang="sk-SK" dirty="0">
                <a:effectLst>
                  <a:outerShdw blurRad="38100" dist="38100" dir="2700000" algn="tl">
                    <a:srgbClr val="000000">
                      <a:alpha val="43137"/>
                    </a:srgbClr>
                  </a:outerShdw>
                </a:effectLst>
                <a:latin typeface="Comic Sans MS" pitchFamily="66" charset="0"/>
              </a:rPr>
              <a:t> </a:t>
            </a:r>
          </a:p>
          <a:p>
            <a:r>
              <a:rPr lang="sk-SK" dirty="0">
                <a:solidFill>
                  <a:srgbClr val="FFFF00"/>
                </a:solidFill>
                <a:effectLst>
                  <a:outerShdw blurRad="38100" dist="38100" dir="2700000" algn="tl">
                    <a:srgbClr val="000000">
                      <a:alpha val="43137"/>
                    </a:srgbClr>
                  </a:outerShdw>
                </a:effectLst>
                <a:latin typeface="Comic Sans MS" pitchFamily="66" charset="0"/>
              </a:rPr>
              <a:t>Pri digitalizácii videa sú dôležité dva </a:t>
            </a:r>
            <a:r>
              <a:rPr lang="sk-SK" b="1" dirty="0">
                <a:solidFill>
                  <a:srgbClr val="FFFF00"/>
                </a:solidFill>
                <a:effectLst>
                  <a:outerShdw blurRad="38100" dist="38100" dir="2700000" algn="tl">
                    <a:srgbClr val="000000">
                      <a:alpha val="43137"/>
                    </a:srgbClr>
                  </a:outerShdw>
                </a:effectLst>
                <a:latin typeface="Comic Sans MS" pitchFamily="66" charset="0"/>
              </a:rPr>
              <a:t>parametre</a:t>
            </a:r>
            <a:r>
              <a:rPr lang="sk-SK" dirty="0">
                <a:effectLst>
                  <a:outerShdw blurRad="38100" dist="38100" dir="2700000" algn="tl">
                    <a:srgbClr val="000000">
                      <a:alpha val="43137"/>
                    </a:srgbClr>
                  </a:outerShdw>
                </a:effectLst>
                <a:latin typeface="Comic Sans MS" pitchFamily="66" charset="0"/>
              </a:rPr>
              <a:t>: </a:t>
            </a:r>
          </a:p>
          <a:p>
            <a:pPr lvl="1"/>
            <a:r>
              <a:rPr lang="sk-SK" dirty="0">
                <a:effectLst>
                  <a:outerShdw blurRad="38100" dist="38100" dir="2700000" algn="tl">
                    <a:srgbClr val="000000">
                      <a:alpha val="43137"/>
                    </a:srgbClr>
                  </a:outerShdw>
                </a:effectLst>
                <a:latin typeface="Comic Sans MS" pitchFamily="66" charset="0"/>
              </a:rPr>
              <a:t>1. </a:t>
            </a:r>
            <a:r>
              <a:rPr lang="sk-SK" b="1" dirty="0">
                <a:effectLst>
                  <a:outerShdw blurRad="38100" dist="38100" dir="2700000" algn="tl">
                    <a:srgbClr val="000000">
                      <a:alpha val="43137"/>
                    </a:srgbClr>
                  </a:outerShdw>
                </a:effectLst>
                <a:latin typeface="Comic Sans MS" pitchFamily="66" charset="0"/>
              </a:rPr>
              <a:t>Rozmer snímky</a:t>
            </a:r>
            <a:r>
              <a:rPr lang="sk-SK" dirty="0">
                <a:effectLst>
                  <a:outerShdw blurRad="38100" dist="38100" dir="2700000" algn="tl">
                    <a:srgbClr val="000000">
                      <a:alpha val="43137"/>
                    </a:srgbClr>
                  </a:outerShdw>
                </a:effectLst>
                <a:latin typeface="Comic Sans MS" pitchFamily="66" charset="0"/>
              </a:rPr>
              <a:t>/obrazu – počet bodov v horizontálnom a vertikálnom smere </a:t>
            </a:r>
          </a:p>
          <a:p>
            <a:pPr lvl="1"/>
            <a:r>
              <a:rPr lang="sk-SK" dirty="0">
                <a:effectLst>
                  <a:outerShdw blurRad="38100" dist="38100" dir="2700000" algn="tl">
                    <a:srgbClr val="000000">
                      <a:alpha val="43137"/>
                    </a:srgbClr>
                  </a:outerShdw>
                </a:effectLst>
                <a:latin typeface="Comic Sans MS" pitchFamily="66" charset="0"/>
              </a:rPr>
              <a:t>2. </a:t>
            </a:r>
            <a:r>
              <a:rPr lang="sk-SK" b="1" dirty="0">
                <a:effectLst>
                  <a:outerShdw blurRad="38100" dist="38100" dir="2700000" algn="tl">
                    <a:srgbClr val="000000">
                      <a:alpha val="43137"/>
                    </a:srgbClr>
                  </a:outerShdw>
                </a:effectLst>
                <a:latin typeface="Comic Sans MS" pitchFamily="66" charset="0"/>
              </a:rPr>
              <a:t>Frekvencia snímok</a:t>
            </a:r>
            <a:r>
              <a:rPr lang="sk-SK" dirty="0">
                <a:effectLst>
                  <a:outerShdw blurRad="38100" dist="38100" dir="2700000" algn="tl">
                    <a:srgbClr val="000000">
                      <a:alpha val="43137"/>
                    </a:srgbClr>
                  </a:outerShdw>
                </a:effectLst>
                <a:latin typeface="Comic Sans MS" pitchFamily="66" charset="0"/>
              </a:rPr>
              <a:t> – počet snímok za sekundu</a:t>
            </a:r>
          </a:p>
        </p:txBody>
      </p:sp>
    </p:spTree>
    <p:extLst>
      <p:ext uri="{BB962C8B-B14F-4D97-AF65-F5344CB8AC3E}">
        <p14:creationId xmlns:p14="http://schemas.microsoft.com/office/powerpoint/2010/main" xmlns="" val="2468495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 xmlns:a16="http://schemas.microsoft.com/office/drawing/2014/main" id="{7A0F3A6A-007C-4BA4-A02F-AD7E38FA1451}"/>
              </a:ext>
            </a:extLst>
          </p:cNvPr>
          <p:cNvSpPr>
            <a:spLocks noGrp="1"/>
          </p:cNvSpPr>
          <p:nvPr>
            <p:ph type="title"/>
          </p:nvPr>
        </p:nvSpPr>
        <p:spPr/>
        <p:txBody>
          <a:bodyPr/>
          <a:lstStyle/>
          <a:p>
            <a:r>
              <a:rPr lang="sk-SK" dirty="0"/>
              <a:t>Spôsoby kompresie</a:t>
            </a:r>
          </a:p>
        </p:txBody>
      </p:sp>
      <p:sp>
        <p:nvSpPr>
          <p:cNvPr id="3" name="Zástupný objekt pre obsah 2">
            <a:extLst>
              <a:ext uri="{FF2B5EF4-FFF2-40B4-BE49-F238E27FC236}">
                <a16:creationId xmlns="" xmlns:a16="http://schemas.microsoft.com/office/drawing/2014/main" id="{EA1F4245-C919-45E6-A424-74B00129ADAE}"/>
              </a:ext>
            </a:extLst>
          </p:cNvPr>
          <p:cNvSpPr>
            <a:spLocks noGrp="1"/>
          </p:cNvSpPr>
          <p:nvPr>
            <p:ph idx="1"/>
          </p:nvPr>
        </p:nvSpPr>
        <p:spPr/>
        <p:txBody>
          <a:bodyPr>
            <a:normAutofit fontScale="92500" lnSpcReduction="20000"/>
          </a:bodyPr>
          <a:lstStyle/>
          <a:p>
            <a:r>
              <a:rPr lang="sk-SK" dirty="0">
                <a:effectLst>
                  <a:outerShdw blurRad="38100" dist="38100" dir="2700000" algn="tl">
                    <a:srgbClr val="000000">
                      <a:alpha val="43137"/>
                    </a:srgbClr>
                  </a:outerShdw>
                </a:effectLst>
                <a:latin typeface="Comic Sans MS" pitchFamily="66" charset="0"/>
              </a:rPr>
              <a:t>Kompresia videa a teda následné zmenšenie objemu dát sa vykonáva prostredníctvom </a:t>
            </a:r>
            <a:r>
              <a:rPr lang="sk-SK" b="1" dirty="0">
                <a:solidFill>
                  <a:srgbClr val="FFFF00"/>
                </a:solidFill>
                <a:effectLst>
                  <a:outerShdw blurRad="38100" dist="38100" dir="2700000" algn="tl">
                    <a:srgbClr val="000000">
                      <a:alpha val="43137"/>
                    </a:srgbClr>
                  </a:outerShdw>
                </a:effectLst>
                <a:latin typeface="Comic Sans MS" pitchFamily="66" charset="0"/>
              </a:rPr>
              <a:t>kodekov</a:t>
            </a:r>
            <a:r>
              <a:rPr lang="sk-SK" dirty="0">
                <a:effectLst>
                  <a:outerShdw blurRad="38100" dist="38100" dir="2700000" algn="tl">
                    <a:srgbClr val="000000">
                      <a:alpha val="43137"/>
                    </a:srgbClr>
                  </a:outerShdw>
                </a:effectLst>
                <a:latin typeface="Comic Sans MS" pitchFamily="66" charset="0"/>
              </a:rPr>
              <a:t>, ktoré môžu video komprimovať v rozličných pomeroch.</a:t>
            </a:r>
          </a:p>
          <a:p>
            <a:endParaRPr lang="sk-SK" dirty="0">
              <a:effectLst>
                <a:outerShdw blurRad="38100" dist="38100" dir="2700000" algn="tl">
                  <a:srgbClr val="000000">
                    <a:alpha val="43137"/>
                  </a:srgbClr>
                </a:outerShdw>
              </a:effectLst>
              <a:latin typeface="Comic Sans MS" pitchFamily="66" charset="0"/>
            </a:endParaRPr>
          </a:p>
          <a:p>
            <a:r>
              <a:rPr lang="sk-SK" dirty="0">
                <a:effectLst>
                  <a:outerShdw blurRad="38100" dist="38100" dir="2700000" algn="tl">
                    <a:srgbClr val="000000">
                      <a:alpha val="43137"/>
                    </a:srgbClr>
                  </a:outerShdw>
                </a:effectLst>
                <a:latin typeface="Comic Sans MS" pitchFamily="66" charset="0"/>
              </a:rPr>
              <a:t>Samotný kodek (zo slov </a:t>
            </a:r>
            <a:r>
              <a:rPr lang="sk-SK" dirty="0" err="1">
                <a:effectLst>
                  <a:outerShdw blurRad="38100" dist="38100" dir="2700000" algn="tl">
                    <a:srgbClr val="000000">
                      <a:alpha val="43137"/>
                    </a:srgbClr>
                  </a:outerShdw>
                </a:effectLst>
                <a:latin typeface="Comic Sans MS" pitchFamily="66" charset="0"/>
              </a:rPr>
              <a:t>COder</a:t>
            </a:r>
            <a:r>
              <a:rPr lang="sk-SK" dirty="0">
                <a:effectLst>
                  <a:outerShdw blurRad="38100" dist="38100" dir="2700000" algn="tl">
                    <a:srgbClr val="000000">
                      <a:alpha val="43137"/>
                    </a:srgbClr>
                  </a:outerShdw>
                </a:effectLst>
                <a:latin typeface="Comic Sans MS" pitchFamily="66" charset="0"/>
              </a:rPr>
              <a:t> a </a:t>
            </a:r>
            <a:r>
              <a:rPr lang="sk-SK" dirty="0" err="1">
                <a:effectLst>
                  <a:outerShdw blurRad="38100" dist="38100" dir="2700000" algn="tl">
                    <a:srgbClr val="000000">
                      <a:alpha val="43137"/>
                    </a:srgbClr>
                  </a:outerShdw>
                </a:effectLst>
                <a:latin typeface="Comic Sans MS" pitchFamily="66" charset="0"/>
              </a:rPr>
              <a:t>DECoder</a:t>
            </a:r>
            <a:r>
              <a:rPr lang="sk-SK" dirty="0">
                <a:effectLst>
                  <a:outerShdw blurRad="38100" dist="38100" dir="2700000" algn="tl">
                    <a:srgbClr val="000000">
                      <a:alpha val="43137"/>
                    </a:srgbClr>
                  </a:outerShdw>
                </a:effectLst>
                <a:latin typeface="Comic Sans MS" pitchFamily="66" charset="0"/>
              </a:rPr>
              <a:t>) je vlastne algoritmus starajúci sa o </a:t>
            </a:r>
            <a:r>
              <a:rPr lang="sk-SK" b="1" dirty="0">
                <a:effectLst>
                  <a:outerShdw blurRad="38100" dist="38100" dir="2700000" algn="tl">
                    <a:srgbClr val="000000">
                      <a:alpha val="43137"/>
                    </a:srgbClr>
                  </a:outerShdw>
                </a:effectLst>
                <a:latin typeface="Comic Sans MS" pitchFamily="66" charset="0"/>
              </a:rPr>
              <a:t>kompresiu i dekompresiu</a:t>
            </a:r>
            <a:r>
              <a:rPr lang="sk-SK" dirty="0">
                <a:effectLst>
                  <a:outerShdw blurRad="38100" dist="38100" dir="2700000" algn="tl">
                    <a:srgbClr val="000000">
                      <a:alpha val="43137"/>
                    </a:srgbClr>
                  </a:outerShdw>
                </a:effectLst>
                <a:latin typeface="Comic Sans MS" pitchFamily="66" charset="0"/>
              </a:rPr>
              <a:t>.</a:t>
            </a:r>
          </a:p>
          <a:p>
            <a:endParaRPr lang="sk-SK" dirty="0">
              <a:effectLst>
                <a:outerShdw blurRad="38100" dist="38100" dir="2700000" algn="tl">
                  <a:srgbClr val="000000">
                    <a:alpha val="43137"/>
                  </a:srgbClr>
                </a:outerShdw>
              </a:effectLst>
              <a:latin typeface="Comic Sans MS" pitchFamily="66" charset="0"/>
            </a:endParaRPr>
          </a:p>
          <a:p>
            <a:r>
              <a:rPr lang="sk-SK" dirty="0">
                <a:effectLst>
                  <a:outerShdw blurRad="38100" dist="38100" dir="2700000" algn="tl">
                    <a:srgbClr val="000000">
                      <a:alpha val="43137"/>
                    </a:srgbClr>
                  </a:outerShdw>
                </a:effectLst>
                <a:latin typeface="Comic Sans MS" pitchFamily="66" charset="0"/>
              </a:rPr>
              <a:t>V zásade poznáme dva základné typy kódovania videa : </a:t>
            </a:r>
            <a:r>
              <a:rPr lang="sk-SK" b="1" dirty="0">
                <a:effectLst>
                  <a:outerShdw blurRad="38100" dist="38100" dir="2700000" algn="tl">
                    <a:srgbClr val="000000">
                      <a:alpha val="43137"/>
                    </a:srgbClr>
                  </a:outerShdw>
                </a:effectLst>
                <a:latin typeface="Comic Sans MS" pitchFamily="66" charset="0"/>
              </a:rPr>
              <a:t>MPEG a AVI</a:t>
            </a:r>
          </a:p>
        </p:txBody>
      </p:sp>
    </p:spTree>
    <p:extLst>
      <p:ext uri="{BB962C8B-B14F-4D97-AF65-F5344CB8AC3E}">
        <p14:creationId xmlns:p14="http://schemas.microsoft.com/office/powerpoint/2010/main" xmlns="" val="18564893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objekt pre obsah 3">
            <a:extLst>
              <a:ext uri="{FF2B5EF4-FFF2-40B4-BE49-F238E27FC236}">
                <a16:creationId xmlns="" xmlns:a16="http://schemas.microsoft.com/office/drawing/2014/main" id="{F98AD8EA-7929-419E-9EC6-57908209F8B1}"/>
              </a:ext>
            </a:extLst>
          </p:cNvPr>
          <p:cNvPicPr>
            <a:picLocks noGrp="1" noChangeAspect="1"/>
          </p:cNvPicPr>
          <p:nvPr>
            <p:ph idx="1"/>
          </p:nvPr>
        </p:nvPicPr>
        <p:blipFill>
          <a:blip r:embed="rId2"/>
          <a:stretch>
            <a:fillRect/>
          </a:stretch>
        </p:blipFill>
        <p:spPr>
          <a:xfrm>
            <a:off x="1694330" y="412721"/>
            <a:ext cx="5741894" cy="6096185"/>
          </a:xfrm>
          <a:prstGeom prst="rect">
            <a:avLst/>
          </a:prstGeom>
        </p:spPr>
      </p:pic>
    </p:spTree>
    <p:extLst>
      <p:ext uri="{BB962C8B-B14F-4D97-AF65-F5344CB8AC3E}">
        <p14:creationId xmlns:p14="http://schemas.microsoft.com/office/powerpoint/2010/main" xmlns="" val="2221869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normAutofit/>
          </a:bodyPr>
          <a:lstStyle/>
          <a:p>
            <a:r>
              <a:rPr lang="sk-SK" b="1" dirty="0" smtClean="0"/>
              <a:t>Formáty </a:t>
            </a:r>
            <a:r>
              <a:rPr lang="sk-SK" b="1" dirty="0" smtClean="0"/>
              <a:t>videa</a:t>
            </a:r>
            <a:endParaRPr lang="sk-SK" dirty="0"/>
          </a:p>
        </p:txBody>
      </p:sp>
      <p:sp>
        <p:nvSpPr>
          <p:cNvPr id="9" name="Zástupný symbol obsahu 8"/>
          <p:cNvSpPr>
            <a:spLocks noGrp="1"/>
          </p:cNvSpPr>
          <p:nvPr>
            <p:ph idx="1"/>
          </p:nvPr>
        </p:nvSpPr>
        <p:spPr/>
        <p:txBody>
          <a:bodyPr>
            <a:normAutofit fontScale="77500" lnSpcReduction="20000"/>
          </a:bodyPr>
          <a:lstStyle/>
          <a:p>
            <a:r>
              <a:rPr lang="sk-SK" dirty="0" smtClean="0">
                <a:effectLst>
                  <a:outerShdw blurRad="38100" dist="38100" dir="2700000" algn="tl">
                    <a:srgbClr val="000000">
                      <a:alpha val="43137"/>
                    </a:srgbClr>
                  </a:outerShdw>
                </a:effectLst>
                <a:latin typeface="Comic Sans MS" pitchFamily="66" charset="0"/>
              </a:rPr>
              <a:t>Štandardom sa stáva tzv. </a:t>
            </a:r>
            <a:r>
              <a:rPr lang="sk-SK" b="1" dirty="0" smtClean="0">
                <a:effectLst>
                  <a:outerShdw blurRad="38100" dist="38100" dir="2700000" algn="tl">
                    <a:srgbClr val="000000">
                      <a:alpha val="43137"/>
                    </a:srgbClr>
                  </a:outerShdw>
                </a:effectLst>
                <a:latin typeface="Comic Sans MS" pitchFamily="66" charset="0"/>
              </a:rPr>
              <a:t>širokouhlý formát </a:t>
            </a:r>
            <a:r>
              <a:rPr lang="sk-SK" dirty="0" smtClean="0">
                <a:effectLst>
                  <a:outerShdw blurRad="38100" dist="38100" dir="2700000" algn="tl">
                    <a:srgbClr val="000000">
                      <a:alpha val="43137"/>
                    </a:srgbClr>
                  </a:outerShdw>
                </a:effectLst>
                <a:latin typeface="Comic Sans MS" pitchFamily="66" charset="0"/>
              </a:rPr>
              <a:t>záznamu, kde je </a:t>
            </a:r>
            <a:r>
              <a:rPr lang="sk-SK" sz="3600" b="1" dirty="0" smtClean="0">
                <a:solidFill>
                  <a:srgbClr val="FFFF00"/>
                </a:solidFill>
                <a:effectLst>
                  <a:outerShdw blurRad="38100" dist="38100" dir="2700000" algn="tl">
                    <a:srgbClr val="000000">
                      <a:alpha val="43137"/>
                    </a:srgbClr>
                  </a:outerShdw>
                </a:effectLst>
                <a:latin typeface="Comic Sans MS" pitchFamily="66" charset="0"/>
              </a:rPr>
              <a:t>pomer strán </a:t>
            </a:r>
            <a:r>
              <a:rPr lang="sk-SK" sz="3600" b="1" dirty="0" smtClean="0">
                <a:solidFill>
                  <a:srgbClr val="FFFF00"/>
                </a:solidFill>
                <a:effectLst>
                  <a:outerShdw blurRad="38100" dist="38100" dir="2700000" algn="tl">
                    <a:srgbClr val="000000">
                      <a:alpha val="43137"/>
                    </a:srgbClr>
                  </a:outerShdw>
                </a:effectLst>
                <a:latin typeface="Comic Sans MS" pitchFamily="66" charset="0"/>
              </a:rPr>
              <a:t>16:9</a:t>
            </a:r>
            <a:r>
              <a:rPr lang="sk-SK" dirty="0" smtClean="0">
                <a:effectLst>
                  <a:outerShdw blurRad="38100" dist="38100" dir="2700000" algn="tl">
                    <a:srgbClr val="000000">
                      <a:alpha val="43137"/>
                    </a:srgbClr>
                  </a:outerShdw>
                </a:effectLst>
                <a:latin typeface="Comic Sans MS" pitchFamily="66" charset="0"/>
              </a:rPr>
              <a:t>.</a:t>
            </a:r>
          </a:p>
          <a:p>
            <a:r>
              <a:rPr lang="sk-SK" dirty="0" smtClean="0">
                <a:effectLst>
                  <a:outerShdw blurRad="38100" dist="38100" dir="2700000" algn="tl">
                    <a:srgbClr val="000000">
                      <a:alpha val="43137"/>
                    </a:srgbClr>
                  </a:outerShdw>
                </a:effectLst>
                <a:latin typeface="Comic Sans MS" pitchFamily="66" charset="0"/>
              </a:rPr>
              <a:t>Tomuto </a:t>
            </a:r>
            <a:r>
              <a:rPr lang="sk-SK" dirty="0" smtClean="0">
                <a:effectLst>
                  <a:outerShdw blurRad="38100" dist="38100" dir="2700000" algn="tl">
                    <a:srgbClr val="000000">
                      <a:alpha val="43137"/>
                    </a:srgbClr>
                  </a:outerShdw>
                </a:effectLst>
                <a:latin typeface="Comic Sans MS" pitchFamily="66" charset="0"/>
              </a:rPr>
              <a:t>formátu sa už prispôsobujú aj LCD na videokamerách, monitory a televízory. </a:t>
            </a:r>
            <a:endParaRPr lang="sk-SK" dirty="0" smtClean="0">
              <a:effectLst>
                <a:outerShdw blurRad="38100" dist="38100" dir="2700000" algn="tl">
                  <a:srgbClr val="000000">
                    <a:alpha val="43137"/>
                  </a:srgbClr>
                </a:outerShdw>
              </a:effectLst>
              <a:latin typeface="Comic Sans MS" pitchFamily="66" charset="0"/>
            </a:endParaRPr>
          </a:p>
          <a:p>
            <a:r>
              <a:rPr lang="sk-SK" dirty="0" smtClean="0">
                <a:effectLst>
                  <a:outerShdw blurRad="38100" dist="38100" dir="2700000" algn="tl">
                    <a:srgbClr val="000000">
                      <a:alpha val="43137"/>
                    </a:srgbClr>
                  </a:outerShdw>
                </a:effectLst>
                <a:latin typeface="Comic Sans MS" pitchFamily="66" charset="0"/>
              </a:rPr>
              <a:t>Vysoké </a:t>
            </a:r>
            <a:r>
              <a:rPr lang="sk-SK" dirty="0" smtClean="0">
                <a:effectLst>
                  <a:outerShdw blurRad="38100" dist="38100" dir="2700000" algn="tl">
                    <a:srgbClr val="000000">
                      <a:alpha val="43137"/>
                    </a:srgbClr>
                  </a:outerShdw>
                </a:effectLst>
                <a:latin typeface="Comic Sans MS" pitchFamily="66" charset="0"/>
              </a:rPr>
              <a:t>rozlíšenie </a:t>
            </a:r>
            <a:r>
              <a:rPr lang="sk-SK" sz="3600" b="1" dirty="0" smtClean="0">
                <a:solidFill>
                  <a:srgbClr val="FFFF00"/>
                </a:solidFill>
                <a:effectLst>
                  <a:outerShdw blurRad="38100" dist="38100" dir="2700000" algn="tl">
                    <a:srgbClr val="000000">
                      <a:alpha val="43137"/>
                    </a:srgbClr>
                  </a:outerShdw>
                </a:effectLst>
                <a:latin typeface="Comic Sans MS" pitchFamily="66" charset="0"/>
              </a:rPr>
              <a:t>HD kamery je </a:t>
            </a:r>
            <a:r>
              <a:rPr lang="sk-SK" sz="3600" b="1" dirty="0" smtClean="0">
                <a:solidFill>
                  <a:srgbClr val="FFFF00"/>
                </a:solidFill>
                <a:effectLst>
                  <a:outerShdw blurRad="38100" dist="38100" dir="2700000" algn="tl">
                    <a:srgbClr val="000000">
                      <a:alpha val="43137"/>
                    </a:srgbClr>
                  </a:outerShdw>
                </a:effectLst>
                <a:latin typeface="Comic Sans MS" pitchFamily="66" charset="0"/>
              </a:rPr>
              <a:t>1920x1080</a:t>
            </a:r>
            <a:r>
              <a:rPr lang="sk-SK" dirty="0" smtClean="0">
                <a:effectLst>
                  <a:outerShdw blurRad="38100" dist="38100" dir="2700000" algn="tl">
                    <a:srgbClr val="000000">
                      <a:alpha val="43137"/>
                    </a:srgbClr>
                  </a:outerShdw>
                </a:effectLst>
                <a:latin typeface="Comic Sans MS" pitchFamily="66" charset="0"/>
              </a:rPr>
              <a:t>.</a:t>
            </a:r>
          </a:p>
          <a:p>
            <a:r>
              <a:rPr lang="sk-SK" dirty="0" smtClean="0">
                <a:effectLst>
                  <a:outerShdw blurRad="38100" dist="38100" dir="2700000" algn="tl">
                    <a:srgbClr val="000000">
                      <a:alpha val="43137"/>
                    </a:srgbClr>
                  </a:outerShdw>
                </a:effectLst>
                <a:latin typeface="Comic Sans MS" pitchFamily="66" charset="0"/>
              </a:rPr>
              <a:t>Kamery </a:t>
            </a:r>
            <a:r>
              <a:rPr lang="sk-SK" dirty="0" smtClean="0">
                <a:effectLst>
                  <a:outerShdw blurRad="38100" dist="38100" dir="2700000" algn="tl">
                    <a:srgbClr val="000000">
                      <a:alpha val="43137"/>
                    </a:srgbClr>
                  </a:outerShdw>
                </a:effectLst>
                <a:latin typeface="Comic Sans MS" pitchFamily="66" charset="0"/>
              </a:rPr>
              <a:t>však umožňujú aj </a:t>
            </a:r>
            <a:r>
              <a:rPr lang="sk-SK" b="1" dirty="0" smtClean="0">
                <a:effectLst>
                  <a:outerShdw blurRad="38100" dist="38100" dir="2700000" algn="tl">
                    <a:srgbClr val="000000">
                      <a:alpha val="43137"/>
                    </a:srgbClr>
                  </a:outerShdw>
                </a:effectLst>
                <a:latin typeface="Comic Sans MS" pitchFamily="66" charset="0"/>
              </a:rPr>
              <a:t>konvenčný formát </a:t>
            </a:r>
            <a:r>
              <a:rPr lang="sk-SK" dirty="0" smtClean="0">
                <a:effectLst>
                  <a:outerShdw blurRad="38100" dist="38100" dir="2700000" algn="tl">
                    <a:srgbClr val="000000">
                      <a:alpha val="43137"/>
                    </a:srgbClr>
                  </a:outerShdw>
                </a:effectLst>
                <a:latin typeface="Comic Sans MS" pitchFamily="66" charset="0"/>
              </a:rPr>
              <a:t>záznamu v pomere </a:t>
            </a:r>
            <a:r>
              <a:rPr lang="sk-SK" b="1" dirty="0" smtClean="0">
                <a:effectLst>
                  <a:outerShdw blurRad="38100" dist="38100" dir="2700000" algn="tl">
                    <a:srgbClr val="000000">
                      <a:alpha val="43137"/>
                    </a:srgbClr>
                  </a:outerShdw>
                </a:effectLst>
                <a:latin typeface="Comic Sans MS" pitchFamily="66" charset="0"/>
              </a:rPr>
              <a:t>4:3</a:t>
            </a:r>
            <a:r>
              <a:rPr lang="sk-SK" dirty="0" smtClean="0">
                <a:effectLst>
                  <a:outerShdw blurRad="38100" dist="38100" dir="2700000" algn="tl">
                    <a:srgbClr val="000000">
                      <a:alpha val="43137"/>
                    </a:srgbClr>
                  </a:outerShdw>
                </a:effectLst>
                <a:latin typeface="Comic Sans MS" pitchFamily="66" charset="0"/>
              </a:rPr>
              <a:t>.</a:t>
            </a:r>
          </a:p>
          <a:p>
            <a:r>
              <a:rPr lang="sk-SK" dirty="0" smtClean="0">
                <a:effectLst>
                  <a:outerShdw blurRad="38100" dist="38100" dir="2700000" algn="tl">
                    <a:srgbClr val="000000">
                      <a:alpha val="43137"/>
                    </a:srgbClr>
                  </a:outerShdw>
                </a:effectLst>
                <a:latin typeface="Comic Sans MS" pitchFamily="66" charset="0"/>
              </a:rPr>
              <a:t>Formáty súborov, ktoré dovoľujú zaznamenať obraz aj zvuk: </a:t>
            </a:r>
            <a:r>
              <a:rPr lang="sk-SK" sz="4200" b="1" dirty="0" smtClean="0">
                <a:solidFill>
                  <a:srgbClr val="FFFF00"/>
                </a:solidFill>
                <a:effectLst>
                  <a:outerShdw blurRad="38100" dist="38100" dir="2700000" algn="tl">
                    <a:srgbClr val="000000">
                      <a:alpha val="43137"/>
                    </a:srgbClr>
                  </a:outerShdw>
                </a:effectLst>
                <a:latin typeface="Comic Sans MS" pitchFamily="66" charset="0"/>
              </a:rPr>
              <a:t>AVI, MOV, MPG, WMV.</a:t>
            </a:r>
          </a:p>
          <a:p>
            <a:r>
              <a:rPr lang="sk-SK" dirty="0" smtClean="0">
                <a:effectLst>
                  <a:outerShdw blurRad="38100" dist="38100" dir="2700000" algn="tl">
                    <a:srgbClr val="000000">
                      <a:alpha val="43137"/>
                    </a:srgbClr>
                  </a:outerShdw>
                </a:effectLst>
                <a:latin typeface="Comic Sans MS" pitchFamily="66" charset="0"/>
              </a:rPr>
              <a:t>Natočiť video nie je už výnimočná vec, videokamerou sú vybavené </a:t>
            </a:r>
            <a:r>
              <a:rPr lang="sk-SK" dirty="0" smtClean="0">
                <a:effectLst>
                  <a:outerShdw blurRad="38100" dist="38100" dir="2700000" algn="tl">
                    <a:srgbClr val="000000">
                      <a:alpha val="43137"/>
                    </a:srgbClr>
                  </a:outerShdw>
                </a:effectLst>
                <a:latin typeface="Comic Sans MS" pitchFamily="66" charset="0"/>
              </a:rPr>
              <a:t>takmer všetky mobilné </a:t>
            </a:r>
            <a:r>
              <a:rPr lang="sk-SK" dirty="0" smtClean="0">
                <a:effectLst>
                  <a:outerShdw blurRad="38100" dist="38100" dir="2700000" algn="tl">
                    <a:srgbClr val="000000">
                      <a:alpha val="43137"/>
                    </a:srgbClr>
                  </a:outerShdw>
                </a:effectLst>
                <a:latin typeface="Comic Sans MS" pitchFamily="66" charset="0"/>
              </a:rPr>
              <a:t>telefóny, ktoré najčastejšie nahrávajú video do formátu </a:t>
            </a:r>
            <a:r>
              <a:rPr lang="sk-SK" sz="4600" b="1" dirty="0" smtClean="0">
                <a:solidFill>
                  <a:srgbClr val="FFFF00"/>
                </a:solidFill>
                <a:effectLst>
                  <a:outerShdw blurRad="38100" dist="38100" dir="2700000" algn="tl">
                    <a:srgbClr val="000000">
                      <a:alpha val="43137"/>
                    </a:srgbClr>
                  </a:outerShdw>
                </a:effectLst>
                <a:latin typeface="Comic Sans MS" pitchFamily="66" charset="0"/>
              </a:rPr>
              <a:t>3GP, MOV, AVI, MP4.</a:t>
            </a:r>
          </a:p>
          <a:p>
            <a:endParaRPr lang="sk-SK" dirty="0">
              <a:effectLst>
                <a:outerShdw blurRad="38100" dist="38100" dir="2700000" algn="tl">
                  <a:srgbClr val="000000">
                    <a:alpha val="43137"/>
                  </a:srgbClr>
                </a:outerShdw>
              </a:effectLst>
              <a:latin typeface="Comic Sans MS"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dliatok">
  <a:themeElements>
    <a:clrScheme name="Odliatok">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dliatok">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dliatok">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61</TotalTime>
  <Words>580</Words>
  <Application>Microsoft Office PowerPoint</Application>
  <PresentationFormat>Prezentácia na obrazovke (4:3)</PresentationFormat>
  <Paragraphs>58</Paragraphs>
  <Slides>18</Slides>
  <Notes>0</Notes>
  <HiddenSlides>0</HiddenSlides>
  <MMClips>0</MMClips>
  <ScaleCrop>false</ScaleCrop>
  <HeadingPairs>
    <vt:vector size="4" baseType="variant">
      <vt:variant>
        <vt:lpstr>Motív</vt:lpstr>
      </vt:variant>
      <vt:variant>
        <vt:i4>1</vt:i4>
      </vt:variant>
      <vt:variant>
        <vt:lpstr>Nadpisy snímok</vt:lpstr>
      </vt:variant>
      <vt:variant>
        <vt:i4>18</vt:i4>
      </vt:variant>
    </vt:vector>
  </HeadingPairs>
  <TitlesOfParts>
    <vt:vector size="19" baseType="lpstr">
      <vt:lpstr>Odliatok</vt:lpstr>
      <vt:lpstr>Video - digitalizácia videa, formáty videa</vt:lpstr>
      <vt:lpstr>Digitálne video</vt:lpstr>
      <vt:lpstr>Čo je videozáznam</vt:lpstr>
      <vt:lpstr>História vs. súčasnosť</vt:lpstr>
      <vt:lpstr>Snímka 5</vt:lpstr>
      <vt:lpstr>Snímka 6</vt:lpstr>
      <vt:lpstr>Spôsoby kompresie</vt:lpstr>
      <vt:lpstr>Snímka 8</vt:lpstr>
      <vt:lpstr>Formáty videa</vt:lpstr>
      <vt:lpstr>Formát AVI (audio – video interleave)</vt:lpstr>
      <vt:lpstr>Snímka 11</vt:lpstr>
      <vt:lpstr>MPEG (Motion Pictures Expert Group)</vt:lpstr>
      <vt:lpstr>Snímka 13</vt:lpstr>
      <vt:lpstr>Snímka 14</vt:lpstr>
      <vt:lpstr>Snímka 15</vt:lpstr>
      <vt:lpstr>Snímka 16</vt:lpstr>
      <vt:lpstr>Snímka 17</vt:lpstr>
      <vt:lpstr>Snímka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Viliam Jedinák</dc:creator>
  <cp:lastModifiedBy>Viliam Jedinák</cp:lastModifiedBy>
  <cp:revision>9</cp:revision>
  <dcterms:created xsi:type="dcterms:W3CDTF">2022-12-02T18:57:08Z</dcterms:created>
  <dcterms:modified xsi:type="dcterms:W3CDTF">2022-12-02T19:58:33Z</dcterms:modified>
</cp:coreProperties>
</file>