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81" r:id="rId5"/>
    <p:sldId id="280" r:id="rId6"/>
    <p:sldId id="260" r:id="rId7"/>
    <p:sldId id="278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  <p:sldId id="276" r:id="rId23"/>
    <p:sldId id="279" r:id="rId24"/>
    <p:sldId id="277" r:id="rId25"/>
    <p:sldId id="259" r:id="rId26"/>
    <p:sldId id="282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A819F8-220C-4F0D-9CA5-7EF383ED344B}" type="datetimeFigureOut">
              <a:rPr lang="sk-SK" smtClean="0"/>
              <a:pPr/>
              <a:t>4. 12. 2022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8B341E-CDCE-4F73-890C-D29F66D97B0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Informačná spoločnosť - bezpečnosť a riziká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Vírusy  a Infiltrácie</a:t>
            </a:r>
            <a:endParaRPr lang="sk-SK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k-SK" dirty="0" smtClean="0"/>
              <a:t>Mgr. Viliam Jedinák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Trójske kone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1357298"/>
            <a:ext cx="5857916" cy="4883153"/>
          </a:xfrm>
        </p:spPr>
        <p:txBody>
          <a:bodyPr>
            <a:normAutofit fontScale="55000" lnSpcReduction="2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Trójsky kôň je škodlivý kód pribalený k zdanlivo neškodnému, užitočnému softvéru.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b="1" dirty="0">
                <a:solidFill>
                  <a:schemeClr val="tx1"/>
                </a:solidFill>
              </a:rPr>
              <a:t>Od vírusov a červov sa líši tým, že sa nereprodukuje a v infikovanom počítači sa nachádza len v jednej kópii.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b="1" dirty="0">
                <a:solidFill>
                  <a:schemeClr val="tx1"/>
                </a:solidFill>
              </a:rPr>
              <a:t>Môžu i priamo ohroziť počítač podobne ako vírusy vykonaním škodlivej akcie - formátovanie pevného disku, prepisovanie dát, a pod.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b="1" dirty="0">
                <a:solidFill>
                  <a:schemeClr val="tx1"/>
                </a:solidFill>
              </a:rPr>
              <a:t>Nebezpečnou akciou, ktorú môžu trójske kone vykonávať, je otvorenie tzv. </a:t>
            </a:r>
            <a:r>
              <a:rPr lang="sk-SK" b="1" dirty="0" err="1">
                <a:solidFill>
                  <a:schemeClr val="tx1"/>
                </a:solidFill>
              </a:rPr>
              <a:t>backdoor</a:t>
            </a:r>
            <a:r>
              <a:rPr lang="sk-SK" b="1" dirty="0">
                <a:solidFill>
                  <a:schemeClr val="tx1"/>
                </a:solidFill>
              </a:rPr>
              <a:t> (v preklade zadné vrátka). Cez tieto zadné vrátka sa vie útočník, autor trójskeho koňa, dostať do systému bez toho, aby poznal prístupové meno a heslo.</a:t>
            </a:r>
            <a:endParaRPr lang="sk-SK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sk-SK" b="1" dirty="0">
                <a:solidFill>
                  <a:schemeClr val="tx1"/>
                </a:solidFill>
              </a:rPr>
              <a:t>Druhy trójskych koňov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  <a:r>
              <a:rPr lang="sk-SK" dirty="0">
                <a:solidFill>
                  <a:schemeClr val="tx1"/>
                </a:solidFill>
              </a:rPr>
              <a:t> </a:t>
            </a:r>
          </a:p>
          <a:p>
            <a:r>
              <a:rPr lang="sk-SK" b="1" dirty="0" err="1">
                <a:solidFill>
                  <a:schemeClr val="tx1"/>
                </a:solidFill>
              </a:rPr>
              <a:t>Droppery</a:t>
            </a:r>
            <a:r>
              <a:rPr lang="sk-SK" dirty="0">
                <a:solidFill>
                  <a:schemeClr val="tx1"/>
                </a:solidFill>
              </a:rPr>
              <a:t> - v pravidelných intervaloch vpúšťajú do systému najrôznejší </a:t>
            </a:r>
            <a:r>
              <a:rPr lang="sk-SK" dirty="0" err="1">
                <a:solidFill>
                  <a:schemeClr val="tx1"/>
                </a:solidFill>
              </a:rPr>
              <a:t>malware</a:t>
            </a:r>
            <a:r>
              <a:rPr lang="sk-SK" dirty="0">
                <a:solidFill>
                  <a:schemeClr val="tx1"/>
                </a:solidFill>
              </a:rPr>
              <a:t>. Môžu obsahovať klasické vírusy, červy ale i </a:t>
            </a:r>
            <a:r>
              <a:rPr lang="sk-SK" dirty="0" err="1">
                <a:solidFill>
                  <a:schemeClr val="tx1"/>
                </a:solidFill>
              </a:rPr>
              <a:t>spyware</a:t>
            </a:r>
            <a:r>
              <a:rPr lang="sk-SK" dirty="0">
                <a:solidFill>
                  <a:schemeClr val="tx1"/>
                </a:solidFill>
              </a:rPr>
              <a:t>.</a:t>
            </a:r>
          </a:p>
          <a:p>
            <a:r>
              <a:rPr lang="sk-SK" b="1" dirty="0" err="1">
                <a:solidFill>
                  <a:schemeClr val="tx1"/>
                </a:solidFill>
              </a:rPr>
              <a:t>Rootkits</a:t>
            </a:r>
            <a:r>
              <a:rPr lang="sk-SK" dirty="0">
                <a:solidFill>
                  <a:schemeClr val="tx1"/>
                </a:solidFill>
              </a:rPr>
              <a:t> - trójske kone ktoré sa dokážu v systéme zamaskovať tak, že to navonok vyzerá, že je všetko v poriadku.</a:t>
            </a:r>
          </a:p>
          <a:p>
            <a:pPr>
              <a:buNone/>
            </a:pP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077" name="Picture 5" descr="Čo je trójsky kôň a ako sa pred ním chrániť? | E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00174"/>
            <a:ext cx="257175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/>
              <a:t>Dialery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Programy, ktoré menia telefonické pripojenie počítača.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Spôsobujú presmerovanie na linky s vyššou tarifikáciou, hlavne na audiotextové a zahraničné čísla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Spôsobujú tak škodu užívateľovi tým, že platí za telefonát vysoké účty.</a:t>
            </a:r>
            <a:r>
              <a:rPr lang="sk-SK" dirty="0">
                <a:solidFill>
                  <a:schemeClr val="tx1"/>
                </a:solidFill>
              </a:rPr>
              <a:t/>
            </a:r>
            <a:br>
              <a:rPr lang="sk-SK" dirty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101" name="Picture 5" descr="Dialer | Słownik komputerowo-pol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14818"/>
            <a:ext cx="4591050" cy="120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/>
              <a:t>Spyware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Je softvér skrývajúci sa vo vašom počítači bez vášho vedomia.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Využíva </a:t>
            </a:r>
            <a:r>
              <a:rPr lang="sk-SK" b="1" dirty="0">
                <a:solidFill>
                  <a:schemeClr val="tx1"/>
                </a:solidFill>
              </a:rPr>
              <a:t>sa na zbieranie informácii o počítači (hardvéri, softvéri), o vašich </a:t>
            </a:r>
            <a:r>
              <a:rPr lang="sk-SK" b="1" dirty="0" err="1">
                <a:solidFill>
                  <a:schemeClr val="tx1"/>
                </a:solidFill>
              </a:rPr>
              <a:t>surfovacích</a:t>
            </a:r>
            <a:r>
              <a:rPr lang="sk-SK" b="1" dirty="0">
                <a:solidFill>
                  <a:schemeClr val="tx1"/>
                </a:solidFill>
              </a:rPr>
              <a:t> návykoch, heslách, emailových adresách a samozrejme aj o vašich osobných údajoch - mene, veku, a pod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5128" name="Picture 8" descr="Chasing spyware with a SIEM solution to pull the plug on an AP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642918"/>
            <a:ext cx="3214710" cy="1882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/>
              <a:t>Adware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214686"/>
            <a:ext cx="8686800" cy="2865439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Je softvér, ktorý automaticky zobrazuje, prehráva alebo sťahuje reklamný materiál do počítača po svojej inštalácii alebo pri používaní tohto softvéru.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Často ho používajú firmy, ktoré poskytujú služby typu zarábaj cez internet.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0482" name="Picture 2" descr="What is Adware? - Definition from SearchSecur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Spam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3214686"/>
            <a:ext cx="8686800" cy="3375036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Je to nevyžiadaná pošta, spočíva v rozosielaní jednej a tej istej správy viacerým prijímateľom súčasne, ktorí o ňu nestoja.</a:t>
            </a:r>
            <a:r>
              <a:rPr lang="sk-SK" dirty="0" smtClean="0"/>
              <a:t> </a:t>
            </a:r>
          </a:p>
          <a:p>
            <a:r>
              <a:rPr lang="sk-SK" b="1" dirty="0" smtClean="0"/>
              <a:t>Môže obsahovať lacné reklamy, elektronické letáky, vírusy, </a:t>
            </a:r>
            <a:r>
              <a:rPr lang="sk-SK" b="1" dirty="0" err="1" smtClean="0"/>
              <a:t>phishing</a:t>
            </a:r>
            <a:r>
              <a:rPr lang="sk-SK" b="1" dirty="0" smtClean="0"/>
              <a:t> - podvody, </a:t>
            </a:r>
            <a:r>
              <a:rPr lang="sk-SK" b="1" dirty="0" err="1" smtClean="0"/>
              <a:t>hoax</a:t>
            </a:r>
            <a:r>
              <a:rPr lang="sk-SK" b="1" dirty="0" smtClean="0"/>
              <a:t> - poplašné správy a iné ohrozenia z internetu.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7172" name="Picture 4" descr="Premium Vector | No spam. spam email warning. concept of virus, piracy,  hacking and security. envelope with spa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42860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/>
              <a:t>PopUp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9086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Do uvedenej kategórie patria programy vložené do webových stránok, ktoré otvárajú neželané okná s reklamou.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Stačí kliknúť a </a:t>
            </a:r>
            <a:r>
              <a:rPr lang="sk-SK" dirty="0" err="1" smtClean="0">
                <a:solidFill>
                  <a:schemeClr val="tx1"/>
                </a:solidFill>
              </a:rPr>
              <a:t>užžž</a:t>
            </a:r>
            <a:r>
              <a:rPr lang="sk-SK" dirty="0" smtClean="0">
                <a:solidFill>
                  <a:schemeClr val="tx1"/>
                </a:solidFill>
              </a:rPr>
              <a:t>...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146" name="Picture 2" descr="8 Best WordPress Facebook Widgets (And 5 Free Plugins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2714620"/>
            <a:ext cx="438716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/>
              <a:t>Hijackery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60590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Hijackers</a:t>
            </a:r>
            <a:r>
              <a:rPr lang="sk-SK" dirty="0" smtClean="0">
                <a:solidFill>
                  <a:schemeClr val="tx1"/>
                </a:solidFill>
              </a:rPr>
              <a:t>, v preklade únoscovia spôsobujú „samovoľné“ otváranie okien prehliadača i v čase, keď používateľ žiadne webové stránky neotvára.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9938" name="Picture 2" descr="Browser hijac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577215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/>
              <a:t>Hoax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30333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Falošná správa/poplašná správa/podvod, ktorý varuje napríklad pred neexistujúcim nebezpečným vírusom.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8914" name="Picture 2" descr="Proti podvodom a hoaxom aj na Facebooku PZ, Ministerstvo vnútra Slovenskej  republi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7810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/>
              <a:t>Spoofing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>
            <a:noAutofit/>
          </a:bodyPr>
          <a:lstStyle/>
          <a:p>
            <a:r>
              <a:rPr lang="sk-SK" sz="2100" dirty="0" smtClean="0">
                <a:solidFill>
                  <a:schemeClr val="tx1"/>
                </a:solidFill>
              </a:rPr>
              <a:t>Podvodná metóda, ktorú používajú útočníci na zmenu totožnosti odosielaných správ. </a:t>
            </a:r>
          </a:p>
          <a:p>
            <a:r>
              <a:rPr lang="sk-SK" sz="2100" dirty="0" smtClean="0">
                <a:solidFill>
                  <a:schemeClr val="tx1"/>
                </a:solidFill>
              </a:rPr>
              <a:t>Najviac nebezpečnou je však metóda nazývaná </a:t>
            </a:r>
            <a:r>
              <a:rPr lang="sk-SK" sz="2100" b="1" dirty="0" err="1" smtClean="0">
                <a:solidFill>
                  <a:schemeClr val="tx1"/>
                </a:solidFill>
              </a:rPr>
              <a:t>man-in-the-middle</a:t>
            </a:r>
            <a:r>
              <a:rPr lang="sk-SK" sz="2100" b="1" dirty="0" smtClean="0">
                <a:solidFill>
                  <a:schemeClr val="tx1"/>
                </a:solidFill>
              </a:rPr>
              <a:t>.</a:t>
            </a:r>
            <a:r>
              <a:rPr lang="sk-SK" sz="21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sz="2100" dirty="0" smtClean="0">
                <a:solidFill>
                  <a:schemeClr val="tx1"/>
                </a:solidFill>
              </a:rPr>
              <a:t>Táto metóda spočíva v narušení komunikácie medzi klientom a bankou, pri ktorej útočník naruší šifrovací systém verejného a súkromného kľúča, označovaný ako certifikát banky, ktorý sa používa pri komunikácií.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29066"/>
            <a:ext cx="2971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 smtClean="0"/>
              <a:t>Phishing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517912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Týmto slovom sa označujú podvodné emaily, ktoré sú rozosielané na veľký počet adries.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Príjemca je pod nátlakom hrozby nútený vyplniť osobné údaje (čísla účtu, kódy k internetovému bankovníctvu, </a:t>
            </a:r>
            <a:r>
              <a:rPr lang="sk-SK" b="1" dirty="0" err="1" smtClean="0">
                <a:solidFill>
                  <a:schemeClr val="tx1"/>
                </a:solidFill>
              </a:rPr>
              <a:t>pin</a:t>
            </a:r>
            <a:r>
              <a:rPr lang="sk-SK" b="1" dirty="0" smtClean="0">
                <a:solidFill>
                  <a:schemeClr val="tx1"/>
                </a:solidFill>
              </a:rPr>
              <a:t> pre platbu).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Tieto údaje sú potom zneužívané.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Čo,sú</a:t>
            </a:r>
            <a:r>
              <a:rPr lang="sk-SK" dirty="0"/>
              <a:t> vírusy a infiltrácie 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2500306"/>
            <a:ext cx="8686800" cy="35798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>
                <a:solidFill>
                  <a:schemeClr val="tx1"/>
                </a:solidFill>
              </a:rPr>
              <a:t>Počítačový vírus Počítačový vírus je program, ktorý dokáže rozmnožovať sám seba pridávaním svojho kódu do iných programov.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/>
              <a:t>Pharming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071810"/>
            <a:ext cx="8686800" cy="3286148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Podvodné internetové stránky, princíp týchto stránok spočíva v presmerovaní názvu </a:t>
            </a:r>
            <a:r>
              <a:rPr lang="sk-SK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stránky na inú adresu.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Miesto pôvodnej stránky sa zobrazí jej dokonalá napodobenina.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Zväčša sa jedná o podvodné </a:t>
            </a:r>
            <a:r>
              <a:rPr lang="sk-SK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web-stránky</a:t>
            </a: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bánk, ktoré od vás žiadajú vyplnenie napr. kódov z viacerých pozícii GRID karty, heslá vašich účtov a pod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What is a pharming attack? - Universal CPA 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775" y="285728"/>
            <a:ext cx="461906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Antivírusový software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Antivírusový softvér je počítačový program, ktorého cieľom je identifikovať a eliminovať počítačové vírusy.</a:t>
            </a:r>
          </a:p>
          <a:p>
            <a:pPr>
              <a:buNone/>
            </a:pPr>
            <a:endParaRPr lang="sk-SK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antivírusových programov:</a:t>
            </a:r>
            <a:endParaRPr lang="sk-SK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Jednoúčelové antivírusy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Sú to antivírusové programy, ktoré sa zameriavajú na detekciu, príp. aj dezinfekciu jedného konkrétneho vírusu. Nedajú sa použiť ako plnohodnotná antivírusová ochrana.</a:t>
            </a:r>
          </a:p>
          <a:p>
            <a:r>
              <a:rPr lang="sk-SK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On-demand</a:t>
            </a:r>
            <a:r>
              <a:rPr lang="sk-SK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skenery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Táto kategória antivírusových programov sa uplatní pri dezinfekcii počítačov, na ktorých nefunguje napr. MS Windows. Zaraďujú sa sem aj internetové on-line skenery.</a:t>
            </a:r>
          </a:p>
          <a:p>
            <a:r>
              <a:rPr lang="sk-SK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Antivírusové systémy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Skladá sa z častí, ktoré sledujú všetky najpodstatnejšie vstupné miesta, ktorými by sa prípadná infiltrácia mohla do počítačového systému dostať (e-mail, </a:t>
            </a:r>
            <a:r>
              <a:rPr lang="sk-SK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disketa, CD-ROM, DVD, </a:t>
            </a:r>
            <a:r>
              <a:rPr lang="sk-SK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...).</a:t>
            </a:r>
          </a:p>
          <a:p>
            <a:r>
              <a:rPr lang="sk-SK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Komplexné antivírusové riešenia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Obvykle sú to balenia niekoľkých produktov od rovnakého výrobcu, obsahujú: antivírus, </a:t>
            </a:r>
            <a:r>
              <a:rPr lang="sk-SK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antispam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firewall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antispyware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Princíp práce antivírového </a:t>
            </a:r>
            <a:r>
              <a:rPr lang="sk-SK" b="1" dirty="0" smtClean="0"/>
              <a:t>programu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k-SK" b="1" dirty="0" smtClean="0">
                <a:solidFill>
                  <a:schemeClr val="tx1"/>
                </a:solidFill>
              </a:rPr>
              <a:t>Kontrolné </a:t>
            </a:r>
            <a:r>
              <a:rPr lang="sk-SK" b="1" dirty="0" smtClean="0">
                <a:solidFill>
                  <a:schemeClr val="tx1"/>
                </a:solidFill>
              </a:rPr>
              <a:t>súčty</a:t>
            </a:r>
            <a:r>
              <a:rPr lang="sk-SK" dirty="0" smtClean="0">
                <a:solidFill>
                  <a:schemeClr val="tx1"/>
                </a:solidFill>
              </a:rPr>
              <a:t> – antivírový program si vytvorí databázu veľkostí jednotlivých súborov. Pri zmene veľkosti súboru hlási možné napadnutie vírusom.</a:t>
            </a:r>
          </a:p>
          <a:p>
            <a:pPr lvl="0"/>
            <a:r>
              <a:rPr lang="sk-SK" b="1" dirty="0" smtClean="0">
                <a:solidFill>
                  <a:schemeClr val="tx1"/>
                </a:solidFill>
              </a:rPr>
              <a:t>Priame vyhľadávanie</a:t>
            </a:r>
            <a:r>
              <a:rPr lang="sk-SK" dirty="0" smtClean="0">
                <a:solidFill>
                  <a:schemeClr val="tx1"/>
                </a:solidFill>
              </a:rPr>
              <a:t> – program prechádza jednotlivými súbormi a vyhľadáva v nich jemu známe vírusy.</a:t>
            </a:r>
          </a:p>
          <a:p>
            <a:pPr lvl="0"/>
            <a:r>
              <a:rPr lang="sk-SK" b="1" dirty="0" smtClean="0">
                <a:solidFill>
                  <a:schemeClr val="tx1"/>
                </a:solidFill>
              </a:rPr>
              <a:t>Pamäťovo-rezidentný </a:t>
            </a:r>
            <a:r>
              <a:rPr lang="sk-SK" b="1" dirty="0" err="1" smtClean="0">
                <a:solidFill>
                  <a:schemeClr val="tx1"/>
                </a:solidFill>
              </a:rPr>
              <a:t>scanner</a:t>
            </a:r>
            <a:r>
              <a:rPr lang="sk-SK" dirty="0" smtClean="0">
                <a:solidFill>
                  <a:schemeClr val="tx1"/>
                </a:solidFill>
              </a:rPr>
              <a:t> – program sa inštaluje do pamäte a kontroluje každý spúšťaný alebo kopírovaný súbor. Nevýhodou je čiastočne spomalená činnosť počítača.</a:t>
            </a:r>
          </a:p>
          <a:p>
            <a:pPr lvl="0"/>
            <a:r>
              <a:rPr lang="sk-SK" b="1" dirty="0" smtClean="0">
                <a:solidFill>
                  <a:schemeClr val="tx1"/>
                </a:solidFill>
              </a:rPr>
              <a:t>Heuristika </a:t>
            </a:r>
            <a:r>
              <a:rPr lang="sk-SK" dirty="0" smtClean="0">
                <a:solidFill>
                  <a:schemeClr val="tx1"/>
                </a:solidFill>
              </a:rPr>
              <a:t>– program vyhľadáva v súboroch sekvencie vykonávajúce podozrivú činnosť a na základe toho hlási, či je súbor </a:t>
            </a:r>
            <a:r>
              <a:rPr lang="sk-SK" dirty="0" err="1" smtClean="0">
                <a:solidFill>
                  <a:schemeClr val="tx1"/>
                </a:solidFill>
              </a:rPr>
              <a:t>potencionálne</a:t>
            </a:r>
            <a:r>
              <a:rPr lang="sk-SK" dirty="0" smtClean="0">
                <a:solidFill>
                  <a:schemeClr val="tx1"/>
                </a:solidFill>
              </a:rPr>
              <a:t> nebezpečný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„</a:t>
            </a:r>
            <a:r>
              <a:rPr lang="sk-SK" b="1" dirty="0" smtClean="0">
                <a:solidFill>
                  <a:schemeClr val="tx1"/>
                </a:solidFill>
              </a:rPr>
              <a:t>nastavenie pasce</a:t>
            </a:r>
            <a:r>
              <a:rPr lang="sk-SK" dirty="0" smtClean="0">
                <a:solidFill>
                  <a:schemeClr val="tx1"/>
                </a:solidFill>
              </a:rPr>
              <a:t>“ – program vytvorí podmienky pre infikovanie nejakého súboru vírusom, pričom monitoruje situáciu. Ak sa nejaký vírus pokúsi infikovať súbor, zachytí ho a podá hlásenie.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Najznámejšie antivírusy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4624390" cy="4525963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ESET </a:t>
            </a:r>
            <a:r>
              <a:rPr lang="sk-SK" b="1" dirty="0" err="1" smtClean="0">
                <a:solidFill>
                  <a:schemeClr val="tx1"/>
                </a:solidFill>
              </a:rPr>
              <a:t>Smart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Security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err="1" smtClean="0">
                <a:solidFill>
                  <a:schemeClr val="tx1"/>
                </a:solidFill>
              </a:rPr>
              <a:t>Kaspersky</a:t>
            </a:r>
            <a:r>
              <a:rPr lang="sk-SK" b="1" dirty="0" smtClean="0">
                <a:solidFill>
                  <a:schemeClr val="tx1"/>
                </a:solidFill>
              </a:rPr>
              <a:t> Internet </a:t>
            </a:r>
            <a:r>
              <a:rPr lang="sk-SK" b="1" dirty="0" err="1" smtClean="0">
                <a:solidFill>
                  <a:schemeClr val="tx1"/>
                </a:solidFill>
              </a:rPr>
              <a:t>Security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Symantec </a:t>
            </a:r>
            <a:r>
              <a:rPr lang="sk-SK" b="1" dirty="0" err="1" smtClean="0">
                <a:solidFill>
                  <a:schemeClr val="tx1"/>
                </a:solidFill>
              </a:rPr>
              <a:t>Norton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Security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err="1" smtClean="0">
                <a:solidFill>
                  <a:schemeClr val="tx1"/>
                </a:solidFill>
              </a:rPr>
              <a:t>Avast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Antivirus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Microsoft </a:t>
            </a:r>
            <a:r>
              <a:rPr lang="sk-SK" b="1" dirty="0" err="1" smtClean="0">
                <a:solidFill>
                  <a:schemeClr val="tx1"/>
                </a:solidFill>
              </a:rPr>
              <a:t>Security</a:t>
            </a:r>
            <a:r>
              <a:rPr lang="sk-SK" b="1" dirty="0" smtClean="0">
                <a:solidFill>
                  <a:schemeClr val="tx1"/>
                </a:solidFill>
              </a:rPr>
              <a:t> Essentials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err="1" smtClean="0">
                <a:solidFill>
                  <a:schemeClr val="tx1"/>
                </a:solidFill>
              </a:rPr>
              <a:t>Avira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AntiVir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Panda </a:t>
            </a:r>
            <a:r>
              <a:rPr lang="sk-SK" b="1" dirty="0" err="1" smtClean="0">
                <a:solidFill>
                  <a:schemeClr val="tx1"/>
                </a:solidFill>
              </a:rPr>
              <a:t>Antivirus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err="1" smtClean="0">
                <a:solidFill>
                  <a:schemeClr val="tx1"/>
                </a:solidFill>
              </a:rPr>
              <a:t>McAfee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AntiVirus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G DATA </a:t>
            </a:r>
            <a:r>
              <a:rPr lang="sk-SK" b="1" dirty="0" err="1" smtClean="0">
                <a:solidFill>
                  <a:schemeClr val="tx1"/>
                </a:solidFill>
              </a:rPr>
              <a:t>AntiVirus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err="1" smtClean="0">
                <a:solidFill>
                  <a:schemeClr val="tx1"/>
                </a:solidFill>
              </a:rPr>
              <a:t>Trustport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Antivirus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AVG </a:t>
            </a:r>
            <a:r>
              <a:rPr lang="sk-SK" b="1" dirty="0" err="1" smtClean="0">
                <a:solidFill>
                  <a:schemeClr val="tx1"/>
                </a:solidFill>
              </a:rPr>
              <a:t>Anti-Virus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7052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Prevencia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Zálohujte všetky svoje údaje a dáta.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Zabezpečte </a:t>
            </a:r>
            <a:r>
              <a:rPr lang="sk-SK" b="1" dirty="0">
                <a:solidFill>
                  <a:schemeClr val="tx1"/>
                </a:solidFill>
              </a:rPr>
              <a:t>svoj počítač proti neoprávnenému vniknutiu.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Zabezpečte </a:t>
            </a:r>
            <a:r>
              <a:rPr lang="sk-SK" b="1" dirty="0">
                <a:solidFill>
                  <a:schemeClr val="tx1"/>
                </a:solidFill>
              </a:rPr>
              <a:t>svoje bezdrôtové </a:t>
            </a:r>
            <a:r>
              <a:rPr lang="sk-SK" b="1" dirty="0" err="1">
                <a:solidFill>
                  <a:schemeClr val="tx1"/>
                </a:solidFill>
              </a:rPr>
              <a:t>WiFi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siete.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Nenavštevujte </a:t>
            </a:r>
            <a:r>
              <a:rPr lang="sk-SK" b="1" dirty="0">
                <a:solidFill>
                  <a:schemeClr val="tx1"/>
                </a:solidFill>
              </a:rPr>
              <a:t>nezabezpečené stránky.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Nezverejňujte </a:t>
            </a:r>
            <a:r>
              <a:rPr lang="sk-SK" b="1" dirty="0">
                <a:solidFill>
                  <a:schemeClr val="tx1"/>
                </a:solidFill>
              </a:rPr>
              <a:t>svoju emailovú adresu.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Neotvárajte </a:t>
            </a:r>
            <a:r>
              <a:rPr lang="sk-SK" b="1" dirty="0">
                <a:solidFill>
                  <a:schemeClr val="tx1"/>
                </a:solidFill>
              </a:rPr>
              <a:t>neznáme prílohy v e-maily.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Udržujte </a:t>
            </a:r>
            <a:r>
              <a:rPr lang="sk-SK" b="1" dirty="0">
                <a:solidFill>
                  <a:schemeClr val="tx1"/>
                </a:solidFill>
              </a:rPr>
              <a:t>všetky súčasti systému aktuálne, používajte najnovšiu verziu prehliadača a poštového klienta.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Zvážte</a:t>
            </a:r>
            <a:r>
              <a:rPr lang="sk-SK" b="1" dirty="0">
                <a:solidFill>
                  <a:schemeClr val="tx1"/>
                </a:solidFill>
              </a:rPr>
              <a:t>, ktoré priečinky budete zdieľať v sieti.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Chráňte </a:t>
            </a:r>
            <a:r>
              <a:rPr lang="sk-SK" b="1" dirty="0">
                <a:solidFill>
                  <a:schemeClr val="tx1"/>
                </a:solidFill>
              </a:rPr>
              <a:t>vstup do počítača heslom.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Chráňte </a:t>
            </a:r>
            <a:r>
              <a:rPr lang="sk-SK" b="1" dirty="0">
                <a:solidFill>
                  <a:schemeClr val="tx1"/>
                </a:solidFill>
              </a:rPr>
              <a:t>svoj počítač aktuálnym antivírusovým systémom.</a:t>
            </a:r>
            <a:r>
              <a:rPr lang="sk-SK" dirty="0">
                <a:solidFill>
                  <a:schemeClr val="tx1"/>
                </a:solidFill>
              </a:rPr>
              <a:t/>
            </a:r>
            <a:br>
              <a:rPr lang="sk-SK" dirty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Počítačové vírusy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Počítačový vírus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počítačový program, ktorý môže infikovať iný počítačový program takým spôsobom, že do neho skopíruje svoje telo, čím sa infikovaný program stáva prostriedkom pre ďalšiu aktiváciu víru.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Rozdelenie vírusov</a:t>
            </a:r>
            <a:endParaRPr lang="sk-SK" dirty="0"/>
          </a:p>
        </p:txBody>
      </p:sp>
      <p:sp>
        <p:nvSpPr>
          <p:cNvPr id="4" name="Zástupný symbol obsahu 2"/>
          <p:cNvSpPr txBox="1"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  <a:tabLst/>
              <a:defRPr/>
            </a:pP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Podľa </a:t>
            </a: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umiestnenia v pamäti: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Rezidentné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sk-SK" sz="1700" dirty="0" smtClean="0">
                <a:solidFill>
                  <a:schemeClr val="tx1"/>
                </a:solidFill>
              </a:rPr>
              <a:t>Po spustení aj po ukončení napadnutého súboru sa trvalo usadí v operačnej pamäti.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Nerezidentné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sk-SK" sz="1700" dirty="0" smtClean="0">
                <a:solidFill>
                  <a:schemeClr val="tx1"/>
                </a:solidFill>
              </a:rPr>
              <a:t>Spôsobí nákazu len po spustení  napadnutého súboru.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None/>
            </a:pP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Podľa </a:t>
            </a: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cieľa infekcie 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</a:pPr>
            <a:r>
              <a:rPr kumimoji="1" lang="sk-SK" sz="1800" b="1" dirty="0" err="1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Bootovacie</a:t>
            </a: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900" b="1" dirty="0" smtClean="0">
                <a:solidFill>
                  <a:schemeClr val="tx2"/>
                </a:solidFill>
              </a:rPr>
              <a:t>- </a:t>
            </a:r>
            <a:r>
              <a:rPr lang="sk-SK" sz="1700" dirty="0" smtClean="0">
                <a:solidFill>
                  <a:schemeClr val="tx1"/>
                </a:solidFill>
              </a:rPr>
              <a:t>bývajú uložené v </a:t>
            </a:r>
            <a:r>
              <a:rPr lang="sk-SK" sz="1700" dirty="0" err="1" smtClean="0">
                <a:solidFill>
                  <a:schemeClr val="tx1"/>
                </a:solidFill>
              </a:rPr>
              <a:t>boot</a:t>
            </a:r>
            <a:r>
              <a:rPr lang="sk-SK" sz="1700" dirty="0" smtClean="0">
                <a:solidFill>
                  <a:schemeClr val="tx1"/>
                </a:solidFill>
              </a:rPr>
              <a:t> sektore pevného disku. Tieto vírusy sa spúšťajú pri každom spustení operačného systému v infikovanom počítači.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</a:pP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Súborové</a:t>
            </a:r>
            <a:r>
              <a:rPr lang="sk-SK" sz="900" b="1" dirty="0" smtClean="0">
                <a:solidFill>
                  <a:schemeClr val="tx2"/>
                </a:solidFill>
              </a:rPr>
              <a:t> - </a:t>
            </a:r>
            <a:r>
              <a:rPr lang="sk-SK" sz="1700" dirty="0" smtClean="0">
                <a:solidFill>
                  <a:schemeClr val="tx1"/>
                </a:solidFill>
              </a:rPr>
              <a:t>pre svoje rozširovanie potrebujú, podobne ako biologický vírus, hostiteľa, teda iný program najčastejšie s koncovkou .</a:t>
            </a:r>
            <a:r>
              <a:rPr lang="sk-SK" sz="1700" dirty="0" err="1" smtClean="0">
                <a:solidFill>
                  <a:schemeClr val="tx1"/>
                </a:solidFill>
              </a:rPr>
              <a:t>exe</a:t>
            </a:r>
            <a:r>
              <a:rPr lang="sk-SK" sz="1700" dirty="0" smtClean="0">
                <a:solidFill>
                  <a:schemeClr val="tx1"/>
                </a:solidFill>
              </a:rPr>
              <a:t>, .</a:t>
            </a:r>
            <a:r>
              <a:rPr lang="sk-SK" sz="1700" dirty="0" err="1" smtClean="0">
                <a:solidFill>
                  <a:schemeClr val="tx1"/>
                </a:solidFill>
              </a:rPr>
              <a:t>com</a:t>
            </a:r>
            <a:r>
              <a:rPr lang="sk-SK" sz="1700" dirty="0" smtClean="0">
                <a:solidFill>
                  <a:schemeClr val="tx1"/>
                </a:solidFill>
              </a:rPr>
              <a:t>, .</a:t>
            </a:r>
            <a:r>
              <a:rPr lang="sk-SK" sz="1700" dirty="0" err="1" smtClean="0">
                <a:solidFill>
                  <a:schemeClr val="tx1"/>
                </a:solidFill>
              </a:rPr>
              <a:t>sys</a:t>
            </a:r>
            <a:r>
              <a:rPr lang="sk-SK" sz="1700" dirty="0" smtClean="0">
                <a:solidFill>
                  <a:schemeClr val="tx1"/>
                </a:solidFill>
              </a:rPr>
              <a:t>, .</a:t>
            </a:r>
            <a:r>
              <a:rPr lang="sk-SK" sz="1700" dirty="0" err="1" smtClean="0">
                <a:solidFill>
                  <a:schemeClr val="tx1"/>
                </a:solidFill>
              </a:rPr>
              <a:t>dll</a:t>
            </a:r>
            <a:r>
              <a:rPr lang="sk-SK" sz="17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Podľa </a:t>
            </a: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spôsobu infekcie :</a:t>
            </a:r>
          </a:p>
          <a:p>
            <a:pPr lvl="1"/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Predlžujúce -</a:t>
            </a:r>
            <a:r>
              <a:rPr lang="pl-PL" sz="1700" dirty="0" smtClean="0">
                <a:solidFill>
                  <a:schemeClr val="tx1"/>
                </a:solidFill>
              </a:rPr>
              <a:t>pripoja sa na koniec súboru a na začiatok pridajú inštrukciu skoku na telo vírusu.</a:t>
            </a:r>
            <a:endParaRPr lang="sk-SK" sz="1700" dirty="0" smtClean="0">
              <a:solidFill>
                <a:schemeClr val="tx1"/>
              </a:solidFill>
            </a:endParaRPr>
          </a:p>
          <a:p>
            <a:pPr lvl="1"/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Prepisujúce - </a:t>
            </a:r>
            <a:r>
              <a:rPr lang="sk-SK" sz="1700" dirty="0" smtClean="0">
                <a:solidFill>
                  <a:schemeClr val="tx1"/>
                </a:solidFill>
              </a:rPr>
              <a:t>nenávratne prepíšu úvod súboru, ktorý sa potom ako program stáva nefunkčný. </a:t>
            </a:r>
          </a:p>
          <a:p>
            <a:pPr lvl="1"/>
            <a:r>
              <a:rPr kumimoji="1" lang="sk-SK" sz="1800" b="1" dirty="0" err="1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Adrerárové</a:t>
            </a:r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sz="1700" dirty="0" smtClean="0">
                <a:solidFill>
                  <a:schemeClr val="tx1"/>
                </a:solidFill>
              </a:rPr>
              <a:t>na disku sú uložené len raz, infikujú prepísaním odkazov priamo vo FAT tabuľke</a:t>
            </a:r>
          </a:p>
          <a:p>
            <a:pPr lvl="1"/>
            <a:r>
              <a:rPr kumimoji="1" lang="sk-SK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Kombinované  - </a:t>
            </a:r>
            <a:r>
              <a:rPr lang="sk-SK" sz="1700" dirty="0" err="1" smtClean="0">
                <a:solidFill>
                  <a:schemeClr val="tx1"/>
                </a:solidFill>
              </a:rPr>
              <a:t>multipartitné</a:t>
            </a:r>
            <a:r>
              <a:rPr lang="sk-SK" sz="1700" dirty="0" smtClean="0">
                <a:solidFill>
                  <a:schemeClr val="tx1"/>
                </a:solidFill>
              </a:rPr>
              <a:t> - Častá skupina vírusov - infikujú </a:t>
            </a:r>
            <a:r>
              <a:rPr lang="sk-SK" sz="1700" dirty="0" err="1" smtClean="0">
                <a:solidFill>
                  <a:schemeClr val="tx1"/>
                </a:solidFill>
              </a:rPr>
              <a:t>boot</a:t>
            </a:r>
            <a:r>
              <a:rPr lang="sk-SK" sz="1700" dirty="0" smtClean="0">
                <a:solidFill>
                  <a:schemeClr val="tx1"/>
                </a:solidFill>
              </a:rPr>
              <a:t> </a:t>
            </a:r>
            <a:r>
              <a:rPr lang="sk-SK" sz="1700" dirty="0" err="1" smtClean="0">
                <a:solidFill>
                  <a:schemeClr val="tx1"/>
                </a:solidFill>
              </a:rPr>
              <a:t>sector</a:t>
            </a:r>
            <a:r>
              <a:rPr lang="sk-SK" sz="1700" dirty="0" smtClean="0">
                <a:solidFill>
                  <a:schemeClr val="tx1"/>
                </a:solidFill>
              </a:rPr>
              <a:t> a zároveň aj súbory.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Rozdelenie</a:t>
            </a:r>
            <a:r>
              <a:rPr lang="sk-SK" dirty="0" smtClean="0">
                <a:solidFill>
                  <a:srgbClr val="FFCC00"/>
                </a:solidFill>
              </a:rPr>
              <a:t> </a:t>
            </a:r>
            <a:r>
              <a:rPr lang="sk-SK" dirty="0" smtClean="0"/>
              <a:t>vírusov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14282" y="1214422"/>
            <a:ext cx="8686800" cy="48577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1" lang="sk-SK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1" lang="sk-SK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.Podľa </a:t>
            </a:r>
            <a:r>
              <a:rPr kumimoji="1" lang="sk-SK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funkcie: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</a:pPr>
            <a:r>
              <a:rPr lang="sk-SK" sz="2000" b="1" dirty="0" err="1" smtClean="0"/>
              <a:t>Deštruktíne</a:t>
            </a:r>
            <a:r>
              <a:rPr lang="sk-SK" sz="2000" b="1" dirty="0" smtClean="0"/>
              <a:t> - </a:t>
            </a:r>
            <a:r>
              <a:rPr lang="sk-SK" sz="1600" dirty="0" smtClean="0"/>
              <a:t>vírusy najčastejšie formátujú pevný disk, prepisujú náhodne vybrané sektory (náhodnými dátami, menia obsah súborov, mažú súbory, zašifrujú dáta, atď.).</a:t>
            </a:r>
            <a:endParaRPr lang="sk-SK" sz="1600" dirty="0" err="1" smtClean="0"/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</a:pPr>
            <a:r>
              <a:rPr lang="sk-SK" sz="2000" b="1" dirty="0" smtClean="0"/>
              <a:t>Nedeštruktívne - </a:t>
            </a:r>
            <a:r>
              <a:rPr lang="sk-SK" sz="1600" dirty="0" smtClean="0"/>
              <a:t>majú aktivačné rutiny najčastejšie charakter vizuálnych prejavov - zobrazovanie rôznych textových správ, grafické prejavy nie sú časté) a akustických prejavov (drvivou väčšinou je nástrojom takéhoto prejavu zabudovaný reproduktor – PC -speaker).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sk-SK" sz="2000" b="1" dirty="0" err="1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1" lang="sk-SK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kumimoji="1" lang="sk-SK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Podľa </a:t>
            </a:r>
            <a:r>
              <a:rPr kumimoji="1" lang="sk-SK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správania  sa a možnosti detekcie 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</a:pPr>
            <a:r>
              <a:rPr lang="sk-SK" sz="2000" b="1" dirty="0" err="1" smtClean="0"/>
              <a:t>Stealth</a:t>
            </a:r>
            <a:r>
              <a:rPr lang="sk-SK" sz="1600" b="1" dirty="0" smtClean="0"/>
              <a:t>  - Neviditeľné vírusy </a:t>
            </a:r>
            <a:r>
              <a:rPr lang="sk-SK" sz="1600" dirty="0" smtClean="0"/>
              <a:t>majú schopnosť skryť sa pred užívateľom, preto ich niektoré antivírusové programy nie sú schopné zaregistrovať.</a:t>
            </a:r>
            <a:endParaRPr lang="sk-SK" sz="1400" b="1" dirty="0" smtClean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</a:pPr>
            <a:r>
              <a:rPr lang="sk-SK" sz="2000" b="1" dirty="0" smtClean="0"/>
              <a:t>Polymorfné -</a:t>
            </a:r>
            <a:r>
              <a:rPr lang="sk-SK" sz="1600" dirty="0" smtClean="0"/>
              <a:t>dokážu meniť časť svojho kódu, a preto žiadna kópia tela vírusu nie je totožná s inou kópiou. Detekcia takýchto vírusov je oveľa ťažšia.</a:t>
            </a:r>
            <a:r>
              <a:rPr lang="sk-SK" sz="2000" dirty="0" smtClean="0"/>
              <a:t> </a:t>
            </a:r>
            <a:endParaRPr lang="sk-SK" sz="2000" b="1" dirty="0" err="1" smtClean="0"/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</a:pPr>
            <a:r>
              <a:rPr lang="sk-SK" sz="2000" b="1" dirty="0" smtClean="0"/>
              <a:t>Tunelujúce</a:t>
            </a:r>
            <a:r>
              <a:rPr lang="sk-SK" sz="1400" b="1" dirty="0" smtClean="0">
                <a:solidFill>
                  <a:schemeClr val="tx2"/>
                </a:solidFill>
              </a:rPr>
              <a:t> </a:t>
            </a:r>
            <a:r>
              <a:rPr lang="sk-SK" sz="1400" b="1" dirty="0" smtClean="0">
                <a:solidFill>
                  <a:schemeClr val="tx2"/>
                </a:solidFill>
              </a:rPr>
              <a:t>- </a:t>
            </a:r>
            <a:r>
              <a:rPr lang="sk-SK" sz="1600" dirty="0" smtClean="0"/>
              <a:t>dokážu oklamať bezpečnostné prvky </a:t>
            </a:r>
            <a:r>
              <a:rPr lang="sk-SK" sz="1600" dirty="0" err="1" smtClean="0"/>
              <a:t>BIOSu</a:t>
            </a:r>
            <a:r>
              <a:rPr lang="sk-SK" sz="1600" dirty="0" smtClean="0"/>
              <a:t> a získajú tak kontrolu nad hardvérom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sk-SK" sz="1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Škodlivý softvér (MALWARE)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2714620"/>
            <a:ext cx="4267200" cy="3079753"/>
          </a:xfrm>
        </p:spPr>
        <p:txBody>
          <a:bodyPr>
            <a:noAutofit/>
          </a:bodyPr>
          <a:lstStyle/>
          <a:p>
            <a:r>
              <a:rPr lang="sk-SK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Malware</a:t>
            </a:r>
            <a:r>
              <a:rPr lang="sk-SK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všeobecné označenie škodlivého softvéru, je to škodlivý alebo zhubný program.</a:t>
            </a:r>
            <a:r>
              <a:rPr lang="sk-SK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Patria </a:t>
            </a:r>
            <a:r>
              <a:rPr lang="sk-SK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napríklad vírusy, trójske kone, </a:t>
            </a:r>
            <a:r>
              <a:rPr lang="sk-SK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spyware</a:t>
            </a:r>
            <a:r>
              <a:rPr lang="sk-SK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adware</a:t>
            </a:r>
            <a:r>
              <a:rPr lang="sk-SK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786314" y="1571612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Malware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rozdeľujeme: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Klasické počítačové vírusy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Internetové červy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Emailové červy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Trójske kone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Dialery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Spyware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Adware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PopUp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Hijackery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Hoax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Pharming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Spoofing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99712" cy="357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Internetové červy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571744"/>
            <a:ext cx="8115328" cy="3554419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Dokáže sa rozšíriť sám pomocou počítačovej siete.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Funguje tak, že sa pokúša pripojiť na každý možný počítač v počítačovej sieti a na svoj prenos využiť slabé miesto zlého zabezpečenia PC.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Na tomto počítači sa červ aktivuje a znovu sa skúša šíriť do ďalších počítačov.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Počet nakazených počítačov stúpa exponenciálne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028" name="Picture 4" descr="Počítačový červ | Kybernetická bezpečn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5008" y="0"/>
            <a:ext cx="2786082" cy="2653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E-mailové červy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2543180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Dali by sa zaradiť medzi červy, pretože sa šíria cez internet, ale i medzi klasické vírusy a trójske </a:t>
            </a:r>
            <a:r>
              <a:rPr lang="sk-SK" b="1" dirty="0" smtClean="0">
                <a:solidFill>
                  <a:schemeClr val="tx1"/>
                </a:solidFill>
              </a:rPr>
              <a:t>kone.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Aktivujú </a:t>
            </a:r>
            <a:r>
              <a:rPr lang="sk-SK" b="1" dirty="0">
                <a:solidFill>
                  <a:schemeClr val="tx1"/>
                </a:solidFill>
              </a:rPr>
              <a:t>sa otvorením spustiteľného programu v prílohe e-mailu.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Po </a:t>
            </a:r>
            <a:r>
              <a:rPr lang="sk-SK" b="1" dirty="0">
                <a:solidFill>
                  <a:schemeClr val="tx1"/>
                </a:solidFill>
              </a:rPr>
              <a:t>aktivovaní takéhoto vírusu sa tento dokáže napríklad rozposlať na emailové adresy ktoré sú v zozname napr. MS Outlook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0670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1265</Words>
  <Application>Microsoft Office PowerPoint</Application>
  <PresentationFormat>Prezentácia na obrazovke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Cestovanie</vt:lpstr>
      <vt:lpstr>Informačná spoločnosť - bezpečnosť a riziká   Vírusy  a Infiltrácie</vt:lpstr>
      <vt:lpstr>Čo,sú vírusy a infiltrácie ?</vt:lpstr>
      <vt:lpstr>Počítačové vírusy</vt:lpstr>
      <vt:lpstr>Rozdelenie vírusov</vt:lpstr>
      <vt:lpstr>Rozdelenie vírusov</vt:lpstr>
      <vt:lpstr>Škodlivý softvér (MALWARE)</vt:lpstr>
      <vt:lpstr>Snímka 7</vt:lpstr>
      <vt:lpstr>Internetové červy</vt:lpstr>
      <vt:lpstr>E-mailové červy</vt:lpstr>
      <vt:lpstr>Trójske kone</vt:lpstr>
      <vt:lpstr>Dialery</vt:lpstr>
      <vt:lpstr>Spyware</vt:lpstr>
      <vt:lpstr>Adware</vt:lpstr>
      <vt:lpstr>Spam</vt:lpstr>
      <vt:lpstr>PopUp</vt:lpstr>
      <vt:lpstr>Hijackery</vt:lpstr>
      <vt:lpstr>Hoax</vt:lpstr>
      <vt:lpstr>Spoofing</vt:lpstr>
      <vt:lpstr>Phishing</vt:lpstr>
      <vt:lpstr>Snímka 20</vt:lpstr>
      <vt:lpstr>Pharming</vt:lpstr>
      <vt:lpstr>Antivírusový software</vt:lpstr>
      <vt:lpstr>Princíp práce antivírového programu</vt:lpstr>
      <vt:lpstr>Najznámejšie antivírusy</vt:lpstr>
      <vt:lpstr>Prevencia</vt:lpstr>
      <vt:lpstr>Snímka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Vírusy  a Infiltrácie</dc:title>
  <dc:creator>Viliam Jedinák</dc:creator>
  <cp:lastModifiedBy>Viliam Jedinák</cp:lastModifiedBy>
  <cp:revision>17</cp:revision>
  <dcterms:created xsi:type="dcterms:W3CDTF">2022-12-04T18:37:58Z</dcterms:created>
  <dcterms:modified xsi:type="dcterms:W3CDTF">2022-12-04T20:33:18Z</dcterms:modified>
</cp:coreProperties>
</file>