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57" r:id="rId10"/>
    <p:sldId id="258" r:id="rId11"/>
    <p:sldId id="280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8" r:id="rId21"/>
    <p:sldId id="267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81" r:id="rId31"/>
    <p:sldId id="282" r:id="rId32"/>
    <p:sldId id="277" r:id="rId33"/>
    <p:sldId id="278" r:id="rId34"/>
    <p:sldId id="279" r:id="rId35"/>
    <p:sldId id="283" r:id="rId3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99A7F6F-3ACC-4400-AE79-4B76A9C30E0C}" type="datetimeFigureOut">
              <a:rPr lang="sk-SK" smtClean="0"/>
              <a:pPr/>
              <a:t>2. 12. 2022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B065BB5-A46D-453C-91AF-FF1E5B1C818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unication.howstuffworks.com/convergence/router3.htm" TargetMode="External"/><Relationship Id="rId2" Type="http://schemas.openxmlformats.org/officeDocument/2006/relationships/hyperlink" Target="http://communication.howstuffworks.com/convergence/router1.htm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vvin.com/" TargetMode="External"/><Relationship Id="rId2" Type="http://schemas.openxmlformats.org/officeDocument/2006/relationships/hyperlink" Target="http://www.howstuffwork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ritannica.com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2868006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 smtClean="0"/>
              <a:t>Tematický celok: </a:t>
            </a:r>
            <a:br>
              <a:rPr lang="sk-SK" dirty="0" smtClean="0"/>
            </a:br>
            <a:r>
              <a:rPr lang="sk-SK" dirty="0" smtClean="0"/>
              <a:t>Komunikácia a spolupráca 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Počítač v sieti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Práca v počítačovej sieti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Zdieľanie zariadení </a:t>
            </a:r>
            <a:r>
              <a:rPr lang="sk-SK" dirty="0" smtClean="0"/>
              <a:t>– každý počítač v sieti má prístup k iným zariadeniam pripojeným do siete</a:t>
            </a:r>
          </a:p>
          <a:p>
            <a:r>
              <a:rPr lang="sk-SK" b="1" dirty="0" smtClean="0"/>
              <a:t>Zdieľanie informácií </a:t>
            </a:r>
            <a:r>
              <a:rPr lang="sk-SK" dirty="0" smtClean="0"/>
              <a:t>– </a:t>
            </a:r>
            <a:r>
              <a:rPr lang="sk-SK" dirty="0" smtClean="0"/>
              <a:t>každý oprávnený používateľ  má prístup k údajom uloženým na iných počítačoch v sieti</a:t>
            </a:r>
          </a:p>
          <a:p>
            <a:r>
              <a:rPr lang="sk-SK" b="1" dirty="0" smtClean="0"/>
              <a:t>Zdieľanie programového </a:t>
            </a:r>
            <a:r>
              <a:rPr lang="sk-SK" dirty="0" smtClean="0"/>
              <a:t>vybavenia</a:t>
            </a:r>
          </a:p>
          <a:p>
            <a:r>
              <a:rPr lang="sk-SK" b="1" dirty="0" smtClean="0"/>
              <a:t>Komunikácia</a:t>
            </a:r>
            <a:r>
              <a:rPr lang="sk-SK" dirty="0" smtClean="0"/>
              <a:t> – e-mail, IP telefón, </a:t>
            </a:r>
            <a:r>
              <a:rPr lang="sk-SK" dirty="0" err="1" smtClean="0"/>
              <a:t>chat</a:t>
            </a:r>
            <a:r>
              <a:rPr lang="sk-SK" dirty="0" smtClean="0"/>
              <a:t>, IM, videokonferencie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Výhody počítačových sietí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429132"/>
            <a:ext cx="2071702" cy="2060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4143380"/>
            <a:ext cx="2777221" cy="2287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Súbor pravidiel, ktoré riadia komunikáciu počítačov v sieti</a:t>
            </a:r>
          </a:p>
          <a:p>
            <a:r>
              <a:rPr lang="sk-SK" dirty="0" smtClean="0"/>
              <a:t>Protokoly môžu byť implementované hardvérovo, softvérovo alebo kombináciou obidvoch spôsobov</a:t>
            </a:r>
          </a:p>
          <a:p>
            <a:r>
              <a:rPr lang="sk-SK" sz="2400" i="1" dirty="0" smtClean="0"/>
              <a:t>Aj komunikácia medzi ľuďmi sa riadi určitými pravidlami </a:t>
            </a:r>
            <a:r>
              <a:rPr lang="sk-SK" sz="2400" dirty="0" smtClean="0"/>
              <a:t>☺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Protokol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Podľa rozľahlosti (rozlohy)</a:t>
            </a:r>
          </a:p>
          <a:p>
            <a:r>
              <a:rPr lang="sk-SK" dirty="0" smtClean="0"/>
              <a:t>Podľa funkčného vzťahu počítačov – architektúra siete</a:t>
            </a:r>
          </a:p>
          <a:p>
            <a:r>
              <a:rPr lang="sk-SK" dirty="0" smtClean="0"/>
              <a:t>Podľa spôsobu prepojenia zariadení – </a:t>
            </a:r>
            <a:r>
              <a:rPr lang="sk-SK" dirty="0" err="1" smtClean="0"/>
              <a:t>topológia</a:t>
            </a:r>
            <a:r>
              <a:rPr lang="sk-SK" dirty="0" smtClean="0"/>
              <a:t> siete</a:t>
            </a:r>
          </a:p>
          <a:p>
            <a:r>
              <a:rPr lang="sk-SK" dirty="0" smtClean="0"/>
              <a:t>Podľa spôsobu prepojenia zariadení – cez káble (kovové alebo optické), bezdrôtové pripojenie 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Delenie počítačových sietí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PAN</a:t>
            </a:r>
            <a:r>
              <a:rPr lang="sk-SK" dirty="0" smtClean="0"/>
              <a:t> – </a:t>
            </a:r>
            <a:r>
              <a:rPr lang="sk-SK" dirty="0" err="1" smtClean="0"/>
              <a:t>personal</a:t>
            </a:r>
            <a:r>
              <a:rPr lang="sk-SK" dirty="0" smtClean="0"/>
              <a:t> </a:t>
            </a:r>
            <a:r>
              <a:rPr lang="sk-SK" dirty="0" err="1" smtClean="0"/>
              <a:t>area</a:t>
            </a:r>
            <a:r>
              <a:rPr lang="sk-SK" dirty="0" smtClean="0"/>
              <a:t> </a:t>
            </a:r>
            <a:r>
              <a:rPr lang="sk-SK" dirty="0" err="1" smtClean="0"/>
              <a:t>network</a:t>
            </a:r>
            <a:r>
              <a:rPr lang="sk-SK" dirty="0" smtClean="0"/>
              <a:t>  (osobná počítačová sieť)</a:t>
            </a:r>
          </a:p>
          <a:p>
            <a:r>
              <a:rPr lang="sk-SK" b="1" dirty="0" smtClean="0"/>
              <a:t>LAN</a:t>
            </a:r>
            <a:r>
              <a:rPr lang="sk-SK" dirty="0" smtClean="0"/>
              <a:t> – </a:t>
            </a:r>
            <a:r>
              <a:rPr lang="sk-SK" dirty="0" err="1" smtClean="0"/>
              <a:t>local</a:t>
            </a:r>
            <a:r>
              <a:rPr lang="sk-SK" dirty="0" smtClean="0"/>
              <a:t> </a:t>
            </a:r>
            <a:r>
              <a:rPr lang="sk-SK" dirty="0" err="1" smtClean="0"/>
              <a:t>area</a:t>
            </a:r>
            <a:r>
              <a:rPr lang="sk-SK" dirty="0" smtClean="0"/>
              <a:t> </a:t>
            </a:r>
            <a:r>
              <a:rPr lang="sk-SK" dirty="0" err="1" smtClean="0"/>
              <a:t>network</a:t>
            </a:r>
            <a:r>
              <a:rPr lang="sk-SK" dirty="0" smtClean="0"/>
              <a:t> (lokálna počítačová sieť)</a:t>
            </a:r>
          </a:p>
          <a:p>
            <a:r>
              <a:rPr lang="sk-SK" b="1" dirty="0" smtClean="0"/>
              <a:t>MAN</a:t>
            </a:r>
            <a:r>
              <a:rPr lang="sk-SK" dirty="0" smtClean="0"/>
              <a:t> – </a:t>
            </a:r>
            <a:r>
              <a:rPr lang="sk-SK" dirty="0" err="1" smtClean="0"/>
              <a:t>metropolitan</a:t>
            </a:r>
            <a:r>
              <a:rPr lang="sk-SK" dirty="0" smtClean="0"/>
              <a:t> </a:t>
            </a:r>
            <a:r>
              <a:rPr lang="sk-SK" dirty="0" err="1" smtClean="0"/>
              <a:t>area</a:t>
            </a:r>
            <a:r>
              <a:rPr lang="sk-SK" dirty="0" smtClean="0"/>
              <a:t> </a:t>
            </a:r>
            <a:r>
              <a:rPr lang="sk-SK" dirty="0" err="1" smtClean="0"/>
              <a:t>network</a:t>
            </a:r>
            <a:r>
              <a:rPr lang="sk-SK" dirty="0" smtClean="0"/>
              <a:t> (metropolitná (mestská ) počítačová sieť)</a:t>
            </a:r>
          </a:p>
          <a:p>
            <a:r>
              <a:rPr lang="sk-SK" b="1" dirty="0" smtClean="0"/>
              <a:t>WAN</a:t>
            </a:r>
            <a:r>
              <a:rPr lang="sk-SK" dirty="0" smtClean="0"/>
              <a:t> – </a:t>
            </a:r>
            <a:r>
              <a:rPr lang="sk-SK" dirty="0" err="1" smtClean="0"/>
              <a:t>wide</a:t>
            </a:r>
            <a:r>
              <a:rPr lang="sk-SK" dirty="0" smtClean="0"/>
              <a:t> </a:t>
            </a:r>
            <a:r>
              <a:rPr lang="sk-SK" dirty="0" err="1" smtClean="0"/>
              <a:t>area</a:t>
            </a:r>
            <a:r>
              <a:rPr lang="sk-SK" dirty="0" smtClean="0"/>
              <a:t> </a:t>
            </a:r>
            <a:r>
              <a:rPr lang="sk-SK" dirty="0" err="1" smtClean="0"/>
              <a:t>network</a:t>
            </a:r>
            <a:r>
              <a:rPr lang="sk-SK" dirty="0" smtClean="0"/>
              <a:t> (rozsiahla počítačová sieť)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Delenie sietí podľa rozľahlosti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Pripojenie zariadení k počítaču (mobilný telefón, PDA...)</a:t>
            </a:r>
          </a:p>
          <a:p>
            <a:r>
              <a:rPr lang="sk-SK" dirty="0" smtClean="0"/>
              <a:t>Malý dosah – niekoľko metrov</a:t>
            </a:r>
          </a:p>
          <a:p>
            <a:r>
              <a:rPr lang="sk-SK" dirty="0" smtClean="0"/>
              <a:t>Rôzne spôsoby pripojenia – buď cez kábel -USB, </a:t>
            </a:r>
            <a:r>
              <a:rPr lang="sk-SK" dirty="0" err="1" smtClean="0"/>
              <a:t>FireWire</a:t>
            </a:r>
            <a:r>
              <a:rPr lang="sk-SK" dirty="0" smtClean="0"/>
              <a:t>; alebo bezdrôtovo -</a:t>
            </a:r>
            <a:r>
              <a:rPr lang="sk-SK" dirty="0" err="1" smtClean="0"/>
              <a:t>Bluetooth</a:t>
            </a:r>
            <a:r>
              <a:rPr lang="sk-SK" dirty="0" smtClean="0"/>
              <a:t>, </a:t>
            </a:r>
            <a:r>
              <a:rPr lang="sk-SK" dirty="0" err="1" smtClean="0"/>
              <a:t>IrDa</a:t>
            </a:r>
            <a:r>
              <a:rPr lang="sk-SK" dirty="0" smtClean="0"/>
              <a:t>)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Osobná počítačová sieť (PAN) </a:t>
            </a:r>
            <a:endParaRPr lang="sk-SK" dirty="0"/>
          </a:p>
        </p:txBody>
      </p:sp>
      <p:pic>
        <p:nvPicPr>
          <p:cNvPr id="4" name="Obrázok 3" descr="bluetooth_connectio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93376" y="4000504"/>
            <a:ext cx="5850624" cy="3102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Spája zariadenia na ohraničenom území, spravidla v  jednej budove alebo komplexe budov (do 1 km) – školy, podniky, domácnosti...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Lokálna počítačová sieť (LAN)</a:t>
            </a:r>
            <a:endParaRPr lang="sk-SK" dirty="0"/>
          </a:p>
        </p:txBody>
      </p:sp>
      <p:pic>
        <p:nvPicPr>
          <p:cNvPr id="4" name="Picture 2" descr="http://vkrajco.weblahko.sk/l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3286124"/>
            <a:ext cx="3657018" cy="29415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Spája počítače a lokálne siete na ohraničenom geografickom území (niekoľko kilometrov)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Metropolitná počítačová sieť (MAN)</a:t>
            </a:r>
            <a:endParaRPr lang="sk-SK" dirty="0"/>
          </a:p>
        </p:txBody>
      </p:sp>
      <p:pic>
        <p:nvPicPr>
          <p:cNvPr id="4" name="Obrázok 3" descr="Fig06.jpg"/>
          <p:cNvPicPr>
            <a:picLocks noChangeAspect="1"/>
          </p:cNvPicPr>
          <p:nvPr/>
        </p:nvPicPr>
        <p:blipFill>
          <a:blip r:embed="rId2" cstate="print"/>
          <a:srcRect l="-9615" t="-3049" r="-3847" b="42073"/>
          <a:stretch>
            <a:fillRect/>
          </a:stretch>
        </p:blipFill>
        <p:spPr>
          <a:xfrm>
            <a:off x="2571736" y="3071810"/>
            <a:ext cx="4214842" cy="285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Je to globálna počítačová sieť - </a:t>
            </a:r>
            <a:r>
              <a:rPr lang="sk-SK" b="1" dirty="0" smtClean="0"/>
              <a:t>Internet</a:t>
            </a:r>
            <a:endParaRPr lang="sk-SK" dirty="0" smtClean="0"/>
          </a:p>
          <a:p>
            <a:r>
              <a:rPr lang="sk-SK" dirty="0" smtClean="0"/>
              <a:t>Spája </a:t>
            </a:r>
            <a:r>
              <a:rPr lang="sk-SK" dirty="0" smtClean="0"/>
              <a:t>rôzne LAN a MAN siete na území krajín, kontinentov ale i sveta </a:t>
            </a:r>
          </a:p>
          <a:p>
            <a:r>
              <a:rPr lang="sk-SK" dirty="0" smtClean="0"/>
              <a:t>Rozľahlé siete umožňujú komunikáciu na veľké vzdialenosti</a:t>
            </a:r>
          </a:p>
          <a:p>
            <a:r>
              <a:rPr lang="sk-SK" dirty="0" smtClean="0"/>
              <a:t>Obvykle bývajú verejné, ale existujú aj súkromné WAN siete (veľké firmy, ktoré majú pobočky v rôznych krajinách</a:t>
            </a:r>
            <a:r>
              <a:rPr lang="sk-SK" dirty="0" smtClean="0"/>
              <a:t>)</a:t>
            </a:r>
            <a:endParaRPr lang="sk-SK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Rozľahlá (globálna) počítačová </a:t>
            </a:r>
            <a:r>
              <a:rPr lang="sk-SK" dirty="0" smtClean="0"/>
              <a:t>sieť  WWW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Siete </a:t>
            </a:r>
            <a:r>
              <a:rPr lang="sk-SK" b="1" dirty="0" err="1" smtClean="0"/>
              <a:t>peer-to-peer</a:t>
            </a:r>
            <a:r>
              <a:rPr lang="sk-SK" b="1" dirty="0" smtClean="0"/>
              <a:t> </a:t>
            </a:r>
            <a:r>
              <a:rPr lang="sk-SK" dirty="0" smtClean="0"/>
              <a:t>– všetky počítače v sieti sú rovnocenné; siete nevyžadujú žiadne dodatočné </a:t>
            </a:r>
            <a:r>
              <a:rPr lang="sk-SK" dirty="0" err="1" smtClean="0"/>
              <a:t>progr</a:t>
            </a:r>
            <a:r>
              <a:rPr lang="sk-SK" dirty="0" smtClean="0"/>
              <a:t>. vybavenie, ale ťažšie sa spravujú; v sieti </a:t>
            </a:r>
            <a:r>
              <a:rPr lang="sk-SK" dirty="0" err="1" smtClean="0"/>
              <a:t>peer-to-peer</a:t>
            </a:r>
            <a:r>
              <a:rPr lang="sk-SK" dirty="0" smtClean="0"/>
              <a:t> nemá byť viac než 20 počítačov</a:t>
            </a:r>
          </a:p>
          <a:p>
            <a:r>
              <a:rPr lang="sk-SK" b="1" dirty="0" smtClean="0"/>
              <a:t>Siete </a:t>
            </a:r>
            <a:r>
              <a:rPr lang="sk-SK" b="1" dirty="0" err="1" smtClean="0"/>
              <a:t>klient-server</a:t>
            </a:r>
            <a:r>
              <a:rPr lang="sk-SK" b="1" dirty="0" smtClean="0"/>
              <a:t> </a:t>
            </a:r>
            <a:r>
              <a:rPr lang="sk-SK" dirty="0" smtClean="0"/>
              <a:t>– server – poskytuje služby ostaným počítačom v sieti, ostatné počítače sú klienti; je potrebné </a:t>
            </a:r>
            <a:r>
              <a:rPr lang="sk-SK" dirty="0" err="1" smtClean="0"/>
              <a:t>špec</a:t>
            </a:r>
            <a:r>
              <a:rPr lang="sk-SK" dirty="0" smtClean="0"/>
              <a:t>. </a:t>
            </a:r>
            <a:r>
              <a:rPr lang="sk-SK" dirty="0" err="1" smtClean="0"/>
              <a:t>progr</a:t>
            </a:r>
            <a:r>
              <a:rPr lang="sk-SK" dirty="0" smtClean="0"/>
              <a:t>. vybavenie; prístup používateľov a ich oprávnenia sa nastavujú na jednom mieste – na serveri 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Delenie podľa funkčného vzťahu zariadení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Fyzická </a:t>
            </a:r>
            <a:r>
              <a:rPr lang="sk-SK" b="1" dirty="0" err="1" smtClean="0"/>
              <a:t>topológia</a:t>
            </a:r>
            <a:r>
              <a:rPr lang="sk-SK" b="1" dirty="0" smtClean="0"/>
              <a:t> siete </a:t>
            </a:r>
            <a:r>
              <a:rPr lang="sk-SK" dirty="0" smtClean="0"/>
              <a:t>– spôsob, akým sú zariadenia v sieti prepojené</a:t>
            </a:r>
          </a:p>
          <a:p>
            <a:r>
              <a:rPr lang="sk-SK" b="1" dirty="0" smtClean="0"/>
              <a:t>Logická </a:t>
            </a:r>
            <a:r>
              <a:rPr lang="sk-SK" b="1" dirty="0" err="1" smtClean="0"/>
              <a:t>topológia</a:t>
            </a:r>
            <a:r>
              <a:rPr lang="sk-SK" b="1" dirty="0" smtClean="0"/>
              <a:t> siete </a:t>
            </a:r>
            <a:r>
              <a:rPr lang="sk-SK" dirty="0" smtClean="0"/>
              <a:t>– tok údajov medzi zariadeniami v sieti</a:t>
            </a:r>
          </a:p>
          <a:p>
            <a:r>
              <a:rPr lang="sk-SK" dirty="0" smtClean="0"/>
              <a:t>Fyzická a logická </a:t>
            </a:r>
            <a:r>
              <a:rPr lang="sk-SK" dirty="0" err="1" smtClean="0"/>
              <a:t>topológia</a:t>
            </a:r>
            <a:r>
              <a:rPr lang="sk-SK" dirty="0" smtClean="0"/>
              <a:t> môžu, ale nemusia byť rovnaké 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Topológia</a:t>
            </a:r>
            <a:r>
              <a:rPr lang="sk-SK" dirty="0" smtClean="0"/>
              <a:t> siete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k-SK" b="1">
                <a:solidFill>
                  <a:schemeClr val="folHlink"/>
                </a:solidFill>
              </a:rPr>
              <a:t>zdieľanie dát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99CC00"/>
                </a:solidFill>
              </a:rPr>
              <a:t>Prečo spájať počítače do siete ?</a:t>
            </a:r>
            <a:endParaRPr lang="sk-SK">
              <a:solidFill>
                <a:srgbClr val="99CC00"/>
              </a:solidFill>
              <a:hlinkClick r:id="" action="ppaction://hlinkshowjump?jump=nextslide"/>
            </a:endParaRPr>
          </a:p>
        </p:txBody>
      </p:sp>
      <p:pic>
        <p:nvPicPr>
          <p:cNvPr id="5124" name="Picture 4" descr="zdielanie_da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875" y="2276475"/>
            <a:ext cx="4203700" cy="3552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Zbernica (</a:t>
            </a:r>
            <a:r>
              <a:rPr lang="sk-SK" dirty="0" err="1" smtClean="0"/>
              <a:t>bus</a:t>
            </a:r>
            <a:r>
              <a:rPr lang="sk-SK" dirty="0" smtClean="0"/>
              <a:t>)</a:t>
            </a:r>
          </a:p>
          <a:p>
            <a:r>
              <a:rPr lang="sk-SK" dirty="0" smtClean="0"/>
              <a:t>Kruhová (ring)</a:t>
            </a:r>
          </a:p>
          <a:p>
            <a:r>
              <a:rPr lang="sk-SK" dirty="0" smtClean="0"/>
              <a:t>Hviezdicová (</a:t>
            </a:r>
            <a:r>
              <a:rPr lang="sk-SK" dirty="0" err="1" smtClean="0"/>
              <a:t>star</a:t>
            </a:r>
            <a:r>
              <a:rPr lang="sk-SK" dirty="0" smtClean="0"/>
              <a:t>)</a:t>
            </a:r>
          </a:p>
          <a:p>
            <a:r>
              <a:rPr lang="sk-SK" dirty="0" smtClean="0"/>
              <a:t>Úplné prepojenie (</a:t>
            </a:r>
            <a:r>
              <a:rPr lang="sk-SK" dirty="0" err="1" smtClean="0"/>
              <a:t>mesh</a:t>
            </a:r>
            <a:r>
              <a:rPr lang="sk-SK" dirty="0" smtClean="0"/>
              <a:t>)</a:t>
            </a:r>
          </a:p>
          <a:p>
            <a:endParaRPr lang="sk-SK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Fyzická </a:t>
            </a:r>
            <a:r>
              <a:rPr lang="sk-SK" dirty="0" err="1" smtClean="0"/>
              <a:t>topológia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sk-SK" dirty="0" smtClean="0"/>
              <a:t>(</a:t>
            </a:r>
            <a:r>
              <a:rPr lang="sk-SK" dirty="0" err="1" smtClean="0"/>
              <a:t>bus</a:t>
            </a:r>
            <a:r>
              <a:rPr lang="sk-SK" dirty="0" smtClean="0"/>
              <a:t>) - jednotlivé uzly siete sú pripojené na spoločný kábel. Pri poruche jedného z uzlov neprichádza k výpadku prenosu údajov v siete. Pri prerušení spoločného vedenia je celá sieť nefunkčná</a:t>
            </a:r>
          </a:p>
          <a:p>
            <a:pPr>
              <a:buNone/>
            </a:pPr>
            <a:r>
              <a:rPr lang="sk-SK" dirty="0" smtClean="0"/>
              <a:t>  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Zbernicová</a:t>
            </a:r>
            <a:r>
              <a:rPr lang="sk-SK" dirty="0" smtClean="0"/>
              <a:t> </a:t>
            </a:r>
            <a:r>
              <a:rPr lang="sk-SK" dirty="0" err="1" smtClean="0"/>
              <a:t>topológia</a:t>
            </a:r>
            <a:endParaRPr lang="sk-SK" dirty="0"/>
          </a:p>
        </p:txBody>
      </p:sp>
      <p:pic>
        <p:nvPicPr>
          <p:cNvPr id="4" name="Obrázok 3" descr="bu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43702" y="3500438"/>
            <a:ext cx="1643074" cy="3127141"/>
          </a:xfrm>
          <a:prstGeom prst="rect">
            <a:avLst/>
          </a:prstGeom>
        </p:spPr>
      </p:pic>
      <p:pic>
        <p:nvPicPr>
          <p:cNvPr id="5" name="Picture 2" descr="http://upload.wikimedia.org/wikipedia/commons/thumb/4/4d/NetworkTopology-Bus.png/220px-NetworkTopology-Bu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3786190"/>
            <a:ext cx="2095500" cy="13007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sk-SK" dirty="0" smtClean="0"/>
              <a:t>prstencová, ring – každý uzol v siete je spojený s 2 ďalšími uzlami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k-SK" dirty="0" smtClean="0"/>
              <a:t>Podobne ako pri </a:t>
            </a:r>
            <a:r>
              <a:rPr lang="sk-SK" dirty="0" err="1" smtClean="0"/>
              <a:t>zbernicovej</a:t>
            </a:r>
            <a:r>
              <a:rPr lang="sk-SK" dirty="0" smtClean="0"/>
              <a:t> </a:t>
            </a:r>
            <a:r>
              <a:rPr lang="sk-SK" dirty="0" err="1" smtClean="0"/>
              <a:t>topológii</a:t>
            </a:r>
            <a:r>
              <a:rPr lang="sk-SK" dirty="0" smtClean="0"/>
              <a:t> </a:t>
            </a:r>
            <a:r>
              <a:rPr lang="sk-SK" dirty="0" err="1" smtClean="0"/>
              <a:t>pri</a:t>
            </a:r>
            <a:r>
              <a:rPr lang="sk-SK" dirty="0" smtClean="0"/>
              <a:t> prerušení kábla dochádza k nefunkčnosti celej siete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k-SK" dirty="0" err="1" smtClean="0"/>
              <a:t>Obtiažne</a:t>
            </a:r>
            <a:r>
              <a:rPr lang="sk-SK" dirty="0" smtClean="0"/>
              <a:t> je aj pridávanie uzlov do siete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Kruhová </a:t>
            </a:r>
            <a:r>
              <a:rPr lang="sk-SK" dirty="0" err="1" smtClean="0"/>
              <a:t>topológia</a:t>
            </a:r>
            <a:endParaRPr lang="sk-SK" dirty="0"/>
          </a:p>
        </p:txBody>
      </p:sp>
      <p:pic>
        <p:nvPicPr>
          <p:cNvPr id="5" name="Obrázok 4" descr="ring.jpg"/>
          <p:cNvPicPr>
            <a:picLocks noChangeAspect="1"/>
          </p:cNvPicPr>
          <p:nvPr/>
        </p:nvPicPr>
        <p:blipFill>
          <a:blip r:embed="rId2" cstate="print"/>
          <a:srcRect r="20312"/>
          <a:stretch>
            <a:fillRect/>
          </a:stretch>
        </p:blipFill>
        <p:spPr>
          <a:xfrm>
            <a:off x="5143504" y="3857628"/>
            <a:ext cx="3643338" cy="2857500"/>
          </a:xfrm>
          <a:prstGeom prst="rect">
            <a:avLst/>
          </a:prstGeom>
        </p:spPr>
      </p:pic>
      <p:pic>
        <p:nvPicPr>
          <p:cNvPr id="7" name="Picture 6" descr="http://upload.wikimedia.org/wikipedia/commons/thumb/7/75/RingNetwork.svg/120px-RingNetwork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4143380"/>
            <a:ext cx="1728192" cy="1608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sk-SK" dirty="0" smtClean="0"/>
              <a:t>(</a:t>
            </a:r>
            <a:r>
              <a:rPr lang="sk-SK" dirty="0" err="1" smtClean="0"/>
              <a:t>star</a:t>
            </a:r>
            <a:r>
              <a:rPr lang="sk-SK" dirty="0" smtClean="0"/>
              <a:t>) - všetky uzly sú pripojené na spoločný centrálny prvok, býva ním rozbočovač (hub) alebo prepínač (</a:t>
            </a:r>
            <a:r>
              <a:rPr lang="sk-SK" dirty="0" err="1" smtClean="0"/>
              <a:t>switch</a:t>
            </a:r>
            <a:r>
              <a:rPr lang="sk-SK" dirty="0" smtClean="0"/>
              <a:t>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k-SK" dirty="0" smtClean="0"/>
              <a:t>Pri poruche centrálneho prvku je sieť nefunkčná; ak sa preruší kábel vedúci k uzlu, zvyšok siete zostáva funkčný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k-SK" dirty="0" smtClean="0"/>
              <a:t>Výhodou tejto </a:t>
            </a:r>
            <a:r>
              <a:rPr lang="sk-SK" dirty="0" err="1" smtClean="0"/>
              <a:t>topológie</a:t>
            </a:r>
            <a:r>
              <a:rPr lang="sk-SK" dirty="0" smtClean="0"/>
              <a:t> je jednoduché pridávanie uzlov do siete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Hviezdicová </a:t>
            </a:r>
            <a:r>
              <a:rPr lang="sk-SK" dirty="0" err="1" smtClean="0"/>
              <a:t>topológia</a:t>
            </a:r>
            <a:endParaRPr lang="sk-SK" dirty="0"/>
          </a:p>
        </p:txBody>
      </p:sp>
      <p:pic>
        <p:nvPicPr>
          <p:cNvPr id="4" name="Obrázok 3" descr="sta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4429132"/>
            <a:ext cx="1791362" cy="1665210"/>
          </a:xfrm>
          <a:prstGeom prst="rect">
            <a:avLst/>
          </a:prstGeom>
        </p:spPr>
      </p:pic>
      <p:pic>
        <p:nvPicPr>
          <p:cNvPr id="5" name="Picture 4" descr="http://upload.wikimedia.org/wikipedia/commons/thumb/6/66/NetworkTopology-Star.png/220px-NetworkTopology-Sta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4286256"/>
            <a:ext cx="2095500" cy="2038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(</a:t>
            </a:r>
            <a:r>
              <a:rPr lang="sk-SK" dirty="0" err="1" smtClean="0"/>
              <a:t>mesh</a:t>
            </a:r>
            <a:r>
              <a:rPr lang="sk-SK" dirty="0" smtClean="0"/>
              <a:t> </a:t>
            </a:r>
            <a:r>
              <a:rPr lang="sk-SK" dirty="0" err="1" smtClean="0"/>
              <a:t>topology</a:t>
            </a:r>
            <a:r>
              <a:rPr lang="sk-SK" dirty="0" smtClean="0"/>
              <a:t>) – každý uzol v sieti je spojený so všetkými ostatnými uzlami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Úplné prepojenie</a:t>
            </a:r>
            <a:endParaRPr lang="sk-SK" dirty="0"/>
          </a:p>
        </p:txBody>
      </p:sp>
      <p:pic>
        <p:nvPicPr>
          <p:cNvPr id="4" name="Obrázok 3" descr="mes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9124" y="3071810"/>
            <a:ext cx="3381382" cy="33813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Sieťová karta – zabezpečuje pripojenie počítača k sieťovému médiu</a:t>
            </a:r>
          </a:p>
          <a:p>
            <a:r>
              <a:rPr lang="sk-SK" dirty="0" smtClean="0"/>
              <a:t>Rozbočovač (hub), prepínač (</a:t>
            </a:r>
            <a:r>
              <a:rPr lang="sk-SK" dirty="0" err="1" smtClean="0"/>
              <a:t>switch</a:t>
            </a:r>
            <a:r>
              <a:rPr lang="sk-SK" dirty="0" smtClean="0"/>
              <a:t>)  centrálne prvky hviezdicovej </a:t>
            </a:r>
            <a:r>
              <a:rPr lang="sk-SK" dirty="0" err="1" smtClean="0"/>
              <a:t>topológie</a:t>
            </a:r>
            <a:endParaRPr lang="sk-SK" dirty="0" smtClean="0"/>
          </a:p>
          <a:p>
            <a:r>
              <a:rPr lang="sk-SK" dirty="0" smtClean="0"/>
              <a:t>Smerovač (</a:t>
            </a:r>
            <a:r>
              <a:rPr lang="sk-SK" dirty="0" err="1" smtClean="0"/>
              <a:t>router</a:t>
            </a:r>
            <a:r>
              <a:rPr lang="sk-SK" dirty="0" smtClean="0"/>
              <a:t>) – prepája siete navzájom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Sieťové prvky</a:t>
            </a:r>
            <a:endParaRPr lang="sk-SK" dirty="0"/>
          </a:p>
        </p:txBody>
      </p:sp>
      <p:pic>
        <p:nvPicPr>
          <p:cNvPr id="4" name="Obrázok 3" descr="sietov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64634" y="4000504"/>
            <a:ext cx="3818238" cy="2214578"/>
          </a:xfrm>
          <a:prstGeom prst="rect">
            <a:avLst/>
          </a:prstGeom>
        </p:spPr>
      </p:pic>
      <p:pic>
        <p:nvPicPr>
          <p:cNvPr id="5" name="Obrázok 4" descr="belkin-networking-pci-802-11g-54mbps-wifi-sietovy-adapter~1470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43042" y="3714752"/>
            <a:ext cx="2643206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Centrálny prvok hviezdicovej </a:t>
            </a:r>
            <a:r>
              <a:rPr lang="sk-SK" dirty="0" err="1" smtClean="0"/>
              <a:t>topológie</a:t>
            </a:r>
            <a:endParaRPr lang="sk-SK" dirty="0" smtClean="0"/>
          </a:p>
          <a:p>
            <a:r>
              <a:rPr lang="sk-SK" dirty="0" smtClean="0"/>
              <a:t>Prepája všetky zariadenia v sieti</a:t>
            </a:r>
          </a:p>
          <a:p>
            <a:r>
              <a:rPr lang="sk-SK" dirty="0" smtClean="0"/>
              <a:t>Údaje (rozdelené do tzv. rámcov) rozpošle na všetky porty (okrem portu, z ktorého rámec prijal) – tento typ komunikácie sa nazýva aj „</a:t>
            </a:r>
            <a:r>
              <a:rPr lang="sk-SK" dirty="0" err="1" smtClean="0"/>
              <a:t>broadcasting</a:t>
            </a:r>
            <a:r>
              <a:rPr lang="sk-SK" dirty="0" smtClean="0"/>
              <a:t>“.</a:t>
            </a:r>
          </a:p>
          <a:p>
            <a:r>
              <a:rPr lang="sk-SK" dirty="0" smtClean="0"/>
              <a:t>Rámec sa takto dostane na príslušné PC, ale zbytočne zaťažuje komunikáciu v sieti tým, že rámce sa rozpošlú na všetky počítače a len „ten pravý“ ho spracuje, ostatné počítače ho ignorujú.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Rozbočovač (hub)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err="1" smtClean="0"/>
              <a:t>Switch</a:t>
            </a:r>
            <a:r>
              <a:rPr lang="sk-SK" dirty="0" smtClean="0"/>
              <a:t> je „inteligentnejšie zariadenie“ ako hub</a:t>
            </a:r>
          </a:p>
          <a:p>
            <a:r>
              <a:rPr lang="sk-SK" dirty="0" smtClean="0"/>
              <a:t>Obsahuje vnútornú pamäť, v ktorej si uchováva všetky MAC adresy (MAC = </a:t>
            </a:r>
            <a:r>
              <a:rPr lang="sk-SK" dirty="0" err="1" smtClean="0"/>
              <a:t>Media</a:t>
            </a:r>
            <a:r>
              <a:rPr lang="sk-SK" dirty="0" smtClean="0"/>
              <a:t> Access </a:t>
            </a:r>
            <a:r>
              <a:rPr lang="sk-SK" dirty="0" err="1" smtClean="0"/>
              <a:t>Control</a:t>
            </a:r>
            <a:r>
              <a:rPr lang="sk-SK" dirty="0" smtClean="0"/>
              <a:t> – hardvérová adresa, ktorá jednoznačne identifikuje každé zariadenie v sieti) pripojených počítačov </a:t>
            </a:r>
          </a:p>
          <a:p>
            <a:r>
              <a:rPr lang="sk-SK" dirty="0" smtClean="0"/>
              <a:t>Ak prepínač prijme dátový rámec, vie presne, na ktorom porte je pripojený počítač, ktorému je rámec určený a vyšle ho len na tento port. </a:t>
            </a:r>
          </a:p>
          <a:p>
            <a:r>
              <a:rPr lang="sk-SK" dirty="0" smtClean="0"/>
              <a:t>To zrýchľuje komunikáciu v sieti a navyše prepínač môže pre komunikáciu s pripojeným počítačom využiť celú šírku komunikačného pásma.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Prepínač (</a:t>
            </a:r>
            <a:r>
              <a:rPr lang="sk-SK" dirty="0" err="1" smtClean="0"/>
              <a:t>switch</a:t>
            </a:r>
            <a:r>
              <a:rPr lang="sk-SK" dirty="0" smtClean="0"/>
              <a:t>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4_port_netgear_ethernet_hu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2285992"/>
            <a:ext cx="3348877" cy="2214578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Rozbočovač a prepínač</a:t>
            </a:r>
            <a:endParaRPr lang="sk-SK" dirty="0"/>
          </a:p>
        </p:txBody>
      </p:sp>
      <p:pic>
        <p:nvPicPr>
          <p:cNvPr id="5" name="Obrázok 4" descr="cisco2950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29190" y="1785926"/>
            <a:ext cx="400052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Smerovač pracuje s IP adresami a s dátovými </a:t>
            </a:r>
            <a:r>
              <a:rPr lang="sk-SK" dirty="0" err="1" smtClean="0"/>
              <a:t>paketmi</a:t>
            </a:r>
            <a:endParaRPr lang="sk-SK" dirty="0" smtClean="0"/>
          </a:p>
          <a:p>
            <a:r>
              <a:rPr lang="sk-SK" dirty="0" smtClean="0"/>
              <a:t>Jeho hlavnou úlohou je smerovať </a:t>
            </a:r>
            <a:r>
              <a:rPr lang="sk-SK" dirty="0" err="1" smtClean="0"/>
              <a:t>pakety</a:t>
            </a:r>
            <a:r>
              <a:rPr lang="sk-SK" dirty="0" smtClean="0"/>
              <a:t> </a:t>
            </a:r>
            <a:r>
              <a:rPr lang="sk-SK" b="1" i="1" dirty="0" smtClean="0"/>
              <a:t>do inej počítačovej siete</a:t>
            </a:r>
            <a:r>
              <a:rPr lang="sk-SK" dirty="0" smtClean="0"/>
              <a:t>. </a:t>
            </a:r>
          </a:p>
          <a:p>
            <a:r>
              <a:rPr lang="sk-SK" dirty="0" err="1" smtClean="0"/>
              <a:t>Paket</a:t>
            </a:r>
            <a:r>
              <a:rPr lang="sk-SK" dirty="0" smtClean="0"/>
              <a:t> neobsahuje len dáta, ale aj cieľovú adresu, na ktorú má byť doručený. </a:t>
            </a:r>
          </a:p>
          <a:p>
            <a:r>
              <a:rPr lang="sk-SK" dirty="0" smtClean="0"/>
              <a:t>Väčšinou prepája dve alebo viac sietí (LAN, WAN a podobne). </a:t>
            </a:r>
          </a:p>
          <a:p>
            <a:r>
              <a:rPr lang="sk-SK" dirty="0" smtClean="0"/>
              <a:t>Pomocou hlavičky </a:t>
            </a:r>
            <a:r>
              <a:rPr lang="sk-SK" dirty="0" err="1" smtClean="0"/>
              <a:t>paketu</a:t>
            </a:r>
            <a:r>
              <a:rPr lang="sk-SK" dirty="0" smtClean="0"/>
              <a:t> a „</a:t>
            </a:r>
            <a:r>
              <a:rPr lang="sk-SK" dirty="0" err="1" smtClean="0"/>
              <a:t>routovacej</a:t>
            </a:r>
            <a:r>
              <a:rPr lang="sk-SK" dirty="0" smtClean="0"/>
              <a:t> tabuľky“ dokáže smerovač určiť najlepšiu cestu pre jeho doručenie. 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Smerovač (</a:t>
            </a:r>
            <a:r>
              <a:rPr lang="sk-SK" dirty="0" err="1" smtClean="0"/>
              <a:t>router</a:t>
            </a:r>
            <a:r>
              <a:rPr lang="sk-SK" dirty="0" smtClean="0"/>
              <a:t>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>
                <a:latin typeface="Bahnschrift Light" pitchFamily="34" charset="0"/>
              </a:rPr>
              <a:t>zdieľanie dát</a:t>
            </a:r>
          </a:p>
          <a:p>
            <a:r>
              <a:rPr lang="sk-SK" b="1" dirty="0">
                <a:solidFill>
                  <a:schemeClr val="folHlink"/>
                </a:solidFill>
                <a:latin typeface="Bahnschrift Light" pitchFamily="34" charset="0"/>
              </a:rPr>
              <a:t>zdieľanie hardvéru</a:t>
            </a:r>
          </a:p>
          <a:p>
            <a:endParaRPr lang="sk-SK" b="1" dirty="0">
              <a:latin typeface="Bahnschrift Light" pitchFamily="34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99CC00"/>
                </a:solidFill>
              </a:rPr>
              <a:t>Prečo spájať počítače do siete ?</a:t>
            </a:r>
            <a:endParaRPr lang="sk-SK">
              <a:solidFill>
                <a:srgbClr val="99CC00"/>
              </a:solidFill>
              <a:hlinkClick r:id="" action="ppaction://hlinkshowjump?jump=nextslide"/>
            </a:endParaRPr>
          </a:p>
        </p:txBody>
      </p:sp>
      <p:pic>
        <p:nvPicPr>
          <p:cNvPr id="6148" name="Picture 4" descr="Zdielanie_talciar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2997200"/>
            <a:ext cx="4668837" cy="3252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 smtClean="0"/>
              <a:t>Paket</a:t>
            </a:r>
            <a:r>
              <a:rPr lang="sk-SK" dirty="0" smtClean="0"/>
              <a:t> (</a:t>
            </a:r>
            <a:r>
              <a:rPr lang="en-US" dirty="0" smtClean="0"/>
              <a:t>datagram</a:t>
            </a:r>
            <a:r>
              <a:rPr lang="sk-SK" dirty="0" smtClean="0"/>
              <a:t>)</a:t>
            </a:r>
            <a:r>
              <a:rPr lang="en-US" dirty="0" smtClean="0"/>
              <a:t> </a:t>
            </a:r>
            <a:r>
              <a:rPr lang="sk-SK" dirty="0" smtClean="0"/>
              <a:t>je časť správy prenášaná cez sieť</a:t>
            </a:r>
            <a:r>
              <a:rPr lang="en-US" dirty="0" smtClean="0"/>
              <a:t> </a:t>
            </a:r>
            <a:endParaRPr lang="sk-SK" dirty="0" smtClean="0"/>
          </a:p>
          <a:p>
            <a:r>
              <a:rPr lang="sk-SK" dirty="0" smtClean="0"/>
              <a:t>Údaje sa cez počítačovú sieť neprenášajú ako celok, ale sa delia na menšie časti</a:t>
            </a:r>
          </a:p>
          <a:p>
            <a:r>
              <a:rPr lang="sk-SK" dirty="0" err="1" smtClean="0"/>
              <a:t>Paket</a:t>
            </a:r>
            <a:r>
              <a:rPr lang="sk-SK" dirty="0" smtClean="0"/>
              <a:t> sa skladá  z hlavičky, ktorá obsahuje adresu odosielateľa aj príjemcu a samotné údaje</a:t>
            </a:r>
          </a:p>
          <a:p>
            <a:r>
              <a:rPr lang="sk-SK" dirty="0" err="1" smtClean="0"/>
              <a:t>Pakety</a:t>
            </a:r>
            <a:r>
              <a:rPr lang="sk-SK" dirty="0" smtClean="0"/>
              <a:t>, z ktorých sa správa skladá, nemusia putovať od odosielateľa k príjemcovi rovnakou cestou</a:t>
            </a:r>
          </a:p>
          <a:p>
            <a:r>
              <a:rPr lang="sk-SK" dirty="0" smtClean="0"/>
              <a:t>Po prijatí všetkých </a:t>
            </a:r>
            <a:r>
              <a:rPr lang="sk-SK" dirty="0" err="1" smtClean="0"/>
              <a:t>paketov</a:t>
            </a:r>
            <a:r>
              <a:rPr lang="sk-SK" dirty="0" smtClean="0"/>
              <a:t> príjemcom sa opäť zloží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je </a:t>
            </a:r>
            <a:r>
              <a:rPr lang="sk-SK" dirty="0" err="1" smtClean="0"/>
              <a:t>paket</a:t>
            </a:r>
            <a:r>
              <a:rPr lang="sk-SK" dirty="0" smtClean="0"/>
              <a:t>?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Efektívnejšie využitie prenosových kapacít siete – prostriedky sa využívajú len vtedy, keď účastníci komunikujú</a:t>
            </a:r>
          </a:p>
          <a:p>
            <a:r>
              <a:rPr lang="sk-SK" dirty="0" smtClean="0"/>
              <a:t>Jednoduchšia štruktúra siete – zdroj a cieľ sú prepojené uzlami, ktoré rozhodujú, ktorou cestou má </a:t>
            </a:r>
            <a:r>
              <a:rPr lang="sk-SK" dirty="0" err="1" smtClean="0"/>
              <a:t>paket</a:t>
            </a:r>
            <a:r>
              <a:rPr lang="sk-SK" dirty="0" smtClean="0"/>
              <a:t> putovať, aby sa dostal do cieľa – spojenie medzi zdrojom a cieľom nie je trvalé</a:t>
            </a:r>
          </a:p>
          <a:p>
            <a:r>
              <a:rPr lang="sk-SK" dirty="0" smtClean="0"/>
              <a:t>Takto funguje napríklad aj klasická pošta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Prečo sa používa prepínanie </a:t>
            </a:r>
            <a:r>
              <a:rPr lang="sk-SK" dirty="0" err="1" smtClean="0"/>
              <a:t>paketov</a:t>
            </a:r>
            <a:r>
              <a:rPr lang="sk-SK" dirty="0" smtClean="0"/>
              <a:t>?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rout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71538" y="1142984"/>
            <a:ext cx="3124200" cy="2857500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Smerovač</a:t>
            </a:r>
            <a:endParaRPr lang="sk-SK" dirty="0"/>
          </a:p>
        </p:txBody>
      </p:sp>
      <p:pic>
        <p:nvPicPr>
          <p:cNvPr id="5" name="Obrázok 4" descr="router-geostrea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17565" y="1643050"/>
            <a:ext cx="3788255" cy="4572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Smerovač a prepínač:</a:t>
            </a:r>
            <a:endParaRPr lang="sk-SK" dirty="0" smtClean="0">
              <a:hlinkClick r:id="rId2"/>
            </a:endParaRPr>
          </a:p>
          <a:p>
            <a:pPr>
              <a:buNone/>
            </a:pPr>
            <a:r>
              <a:rPr lang="sk-SK" dirty="0" smtClean="0">
                <a:hlinkClick r:id="rId2"/>
              </a:rPr>
              <a:t>http://communication.howstuffworks.com/convergence/router1.htm</a:t>
            </a:r>
            <a:endParaRPr lang="sk-SK" dirty="0" smtClean="0"/>
          </a:p>
          <a:p>
            <a:r>
              <a:rPr lang="sk-SK" dirty="0" smtClean="0"/>
              <a:t>Smerovanie </a:t>
            </a:r>
            <a:r>
              <a:rPr lang="sk-SK" dirty="0" err="1" smtClean="0"/>
              <a:t>paketov</a:t>
            </a:r>
            <a:r>
              <a:rPr lang="sk-SK" dirty="0" smtClean="0"/>
              <a:t> cez Internet: </a:t>
            </a:r>
            <a:r>
              <a:rPr lang="sk-SK" dirty="0" smtClean="0">
                <a:hlinkClick r:id="rId3"/>
              </a:rPr>
              <a:t>http://communication.howstuffworks.com/convergence/router3.htm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pracujú sieťové zariadenia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1" dirty="0" smtClean="0"/>
              <a:t>MAC</a:t>
            </a:r>
            <a:r>
              <a:rPr lang="sk-SK" dirty="0" smtClean="0"/>
              <a:t> adresa = </a:t>
            </a:r>
            <a:r>
              <a:rPr lang="sk-SK" dirty="0" err="1" smtClean="0"/>
              <a:t>Media</a:t>
            </a:r>
            <a:r>
              <a:rPr lang="sk-SK" dirty="0" smtClean="0"/>
              <a:t> Access </a:t>
            </a:r>
            <a:r>
              <a:rPr lang="sk-SK" dirty="0" err="1" smtClean="0"/>
              <a:t>Control</a:t>
            </a:r>
            <a:r>
              <a:rPr lang="sk-SK" dirty="0" smtClean="0"/>
              <a:t> – hardvérová adresa, ktorá jednoznačne identifikuje každé zariadenie v sieti; je to fyzická adresa</a:t>
            </a:r>
          </a:p>
          <a:p>
            <a:r>
              <a:rPr lang="sk-SK" b="1" dirty="0" smtClean="0"/>
              <a:t>IP adresa </a:t>
            </a:r>
            <a:r>
              <a:rPr lang="sk-SK" dirty="0" smtClean="0"/>
              <a:t>– logický číselný identifikátor zariadenia v sieti; je buď pridelená „ručne“ alebo sa prideľuje dynamicky pomocou DHCP</a:t>
            </a:r>
          </a:p>
          <a:p>
            <a:r>
              <a:rPr lang="sk-SK" b="1" dirty="0" smtClean="0"/>
              <a:t>Prenosová rýchlosť siete </a:t>
            </a:r>
            <a:r>
              <a:rPr lang="sk-SK" dirty="0" smtClean="0"/>
              <a:t>– množstvo údajov, ktoré je sieť schopná preniesť za jednotku času; udáva sa v </a:t>
            </a:r>
            <a:r>
              <a:rPr lang="sk-SK" dirty="0" err="1" smtClean="0"/>
              <a:t>bps</a:t>
            </a:r>
            <a:r>
              <a:rPr lang="sk-SK" dirty="0" smtClean="0"/>
              <a:t> (</a:t>
            </a:r>
            <a:r>
              <a:rPr lang="sk-SK" dirty="0" err="1" smtClean="0"/>
              <a:t>bits</a:t>
            </a:r>
            <a:r>
              <a:rPr lang="sk-SK" dirty="0" smtClean="0"/>
              <a:t> per </a:t>
            </a:r>
            <a:r>
              <a:rPr lang="sk-SK" dirty="0" err="1" smtClean="0"/>
              <a:t>second</a:t>
            </a:r>
            <a:r>
              <a:rPr lang="sk-SK" dirty="0" smtClean="0"/>
              <a:t>), väčšie jednotky sú </a:t>
            </a:r>
            <a:r>
              <a:rPr lang="sk-SK" dirty="0" err="1" smtClean="0"/>
              <a:t>kbps</a:t>
            </a:r>
            <a:r>
              <a:rPr lang="sk-SK" dirty="0" smtClean="0"/>
              <a:t>, </a:t>
            </a:r>
            <a:r>
              <a:rPr lang="sk-SK" dirty="0" err="1" smtClean="0"/>
              <a:t>Mbps</a:t>
            </a:r>
            <a:r>
              <a:rPr lang="sk-SK" dirty="0" smtClean="0"/>
              <a:t>, </a:t>
            </a:r>
            <a:r>
              <a:rPr lang="sk-SK" dirty="0" err="1" smtClean="0"/>
              <a:t>Gbps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Niektoré ďalšie pojmy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>
                <a:hlinkClick r:id="rId2"/>
              </a:rPr>
              <a:t>www.howstuffworks.com</a:t>
            </a:r>
            <a:endParaRPr lang="sk-SK" dirty="0" smtClean="0"/>
          </a:p>
          <a:p>
            <a:r>
              <a:rPr lang="sk-SK" dirty="0" err="1" smtClean="0"/>
              <a:t>Wikipédia</a:t>
            </a:r>
            <a:endParaRPr lang="sk-SK" dirty="0" smtClean="0"/>
          </a:p>
          <a:p>
            <a:r>
              <a:rPr lang="sk-SK" dirty="0" smtClean="0">
                <a:hlinkClick r:id="rId3"/>
              </a:rPr>
              <a:t>http://www.javvin.com</a:t>
            </a:r>
            <a:endParaRPr lang="sk-SK" dirty="0" smtClean="0"/>
          </a:p>
          <a:p>
            <a:r>
              <a:rPr lang="sk-SK" dirty="0" err="1" smtClean="0">
                <a:hlinkClick r:id="rId4"/>
              </a:rPr>
              <a:t>www.britannica.com</a:t>
            </a:r>
            <a:endParaRPr lang="sk-SK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Zdroje: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6972320" cy="1828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k-SK" sz="2800" b="1" dirty="0">
                <a:latin typeface="Bahnschrift Light" pitchFamily="34" charset="0"/>
              </a:rPr>
              <a:t>zdieľanie dát</a:t>
            </a:r>
          </a:p>
          <a:p>
            <a:pPr>
              <a:lnSpc>
                <a:spcPct val="80000"/>
              </a:lnSpc>
            </a:pPr>
            <a:r>
              <a:rPr lang="sk-SK" sz="2800" b="1" dirty="0">
                <a:latin typeface="Bahnschrift Light" pitchFamily="34" charset="0"/>
              </a:rPr>
              <a:t>zdieľanie hardvéru</a:t>
            </a:r>
          </a:p>
          <a:p>
            <a:pPr>
              <a:lnSpc>
                <a:spcPct val="80000"/>
              </a:lnSpc>
            </a:pPr>
            <a:r>
              <a:rPr lang="sk-SK" sz="2800" b="1" dirty="0" smtClean="0">
                <a:solidFill>
                  <a:schemeClr val="folHlink"/>
                </a:solidFill>
                <a:latin typeface="Bahnschrift Light" pitchFamily="34" charset="0"/>
              </a:rPr>
              <a:t>Zdieľanie pripojenia k </a:t>
            </a:r>
            <a:r>
              <a:rPr lang="sk-SK" sz="2800" b="1" dirty="0">
                <a:solidFill>
                  <a:schemeClr val="folHlink"/>
                </a:solidFill>
                <a:latin typeface="Bahnschrift Light" pitchFamily="34" charset="0"/>
              </a:rPr>
              <a:t>internetu</a:t>
            </a:r>
          </a:p>
          <a:p>
            <a:pPr>
              <a:lnSpc>
                <a:spcPct val="80000"/>
              </a:lnSpc>
            </a:pPr>
            <a:endParaRPr lang="sk-SK" sz="2800" b="1" dirty="0">
              <a:solidFill>
                <a:schemeClr val="folHlink"/>
              </a:solidFill>
              <a:latin typeface="Bahnschrift Light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99CC00"/>
                </a:solidFill>
              </a:rPr>
              <a:t>Prečo spájať počítače do siete ?</a:t>
            </a:r>
            <a:endParaRPr lang="sk-SK">
              <a:solidFill>
                <a:srgbClr val="99CC00"/>
              </a:solidFill>
              <a:hlinkClick r:id="" action="ppaction://hlinkshowjump?jump=nextslide"/>
            </a:endParaRPr>
          </a:p>
        </p:txBody>
      </p:sp>
      <p:pic>
        <p:nvPicPr>
          <p:cNvPr id="7173" name="Picture 5" descr="Zdielanie_internet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3068638"/>
            <a:ext cx="4175125" cy="3789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859713" cy="21891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k-SK" sz="2800" b="1" dirty="0">
                <a:latin typeface="Bahnschrift Light" pitchFamily="34" charset="0"/>
              </a:rPr>
              <a:t>zdieľanie dát</a:t>
            </a:r>
          </a:p>
          <a:p>
            <a:pPr>
              <a:lnSpc>
                <a:spcPct val="80000"/>
              </a:lnSpc>
            </a:pPr>
            <a:r>
              <a:rPr lang="sk-SK" sz="2800" b="1" dirty="0">
                <a:latin typeface="Bahnschrift Light" pitchFamily="34" charset="0"/>
              </a:rPr>
              <a:t>zdieľanie hardvéru</a:t>
            </a:r>
          </a:p>
          <a:p>
            <a:pPr>
              <a:lnSpc>
                <a:spcPct val="80000"/>
              </a:lnSpc>
            </a:pPr>
            <a:r>
              <a:rPr lang="sk-SK" sz="2800" b="1" dirty="0">
                <a:latin typeface="Bahnschrift Light" pitchFamily="34" charset="0"/>
              </a:rPr>
              <a:t>zdieľanie pripojenia k internetu</a:t>
            </a:r>
          </a:p>
          <a:p>
            <a:pPr>
              <a:lnSpc>
                <a:spcPct val="80000"/>
              </a:lnSpc>
            </a:pPr>
            <a:r>
              <a:rPr lang="sk-SK" sz="2800" b="1" dirty="0">
                <a:solidFill>
                  <a:schemeClr val="folHlink"/>
                </a:solidFill>
                <a:latin typeface="Bahnschrift Light" pitchFamily="34" charset="0"/>
              </a:rPr>
              <a:t>možnosť hrať </a:t>
            </a:r>
            <a:r>
              <a:rPr lang="sk-SK" sz="2800" b="1" dirty="0" smtClean="0">
                <a:solidFill>
                  <a:schemeClr val="folHlink"/>
                </a:solidFill>
                <a:latin typeface="Bahnschrift Light" pitchFamily="34" charset="0"/>
              </a:rPr>
              <a:t>sieťové </a:t>
            </a:r>
            <a:r>
              <a:rPr lang="sk-SK" sz="2800" b="1" dirty="0">
                <a:solidFill>
                  <a:schemeClr val="folHlink"/>
                </a:solidFill>
                <a:latin typeface="Bahnschrift Light" pitchFamily="34" charset="0"/>
              </a:rPr>
              <a:t>hry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99CC00"/>
                </a:solidFill>
              </a:rPr>
              <a:t>Prečo spájať počítače do siete ?</a:t>
            </a:r>
            <a:endParaRPr lang="sk-SK">
              <a:solidFill>
                <a:srgbClr val="99CC00"/>
              </a:solidFill>
              <a:hlinkClick r:id="" action="ppaction://hlinkshowjump?jump=nextslide"/>
            </a:endParaRPr>
          </a:p>
        </p:txBody>
      </p:sp>
      <p:pic>
        <p:nvPicPr>
          <p:cNvPr id="8198" name="Picture 6" descr="Zdielanie_h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3213100"/>
            <a:ext cx="4310062" cy="3232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859713" cy="33416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k-SK" b="1" dirty="0">
                <a:latin typeface="Bahnschrift Light" pitchFamily="34" charset="0"/>
              </a:rPr>
              <a:t>zdieľanie dát</a:t>
            </a:r>
          </a:p>
          <a:p>
            <a:pPr>
              <a:lnSpc>
                <a:spcPct val="90000"/>
              </a:lnSpc>
            </a:pPr>
            <a:r>
              <a:rPr lang="sk-SK" b="1" dirty="0">
                <a:latin typeface="Bahnschrift Light" pitchFamily="34" charset="0"/>
              </a:rPr>
              <a:t>zdieľanie hardvéru</a:t>
            </a:r>
          </a:p>
          <a:p>
            <a:pPr>
              <a:lnSpc>
                <a:spcPct val="90000"/>
              </a:lnSpc>
            </a:pPr>
            <a:r>
              <a:rPr lang="sk-SK" b="1" dirty="0">
                <a:latin typeface="Bahnschrift Light" pitchFamily="34" charset="0"/>
              </a:rPr>
              <a:t>zdieľanie pripojenia k internetu</a:t>
            </a:r>
          </a:p>
          <a:p>
            <a:pPr>
              <a:lnSpc>
                <a:spcPct val="90000"/>
              </a:lnSpc>
            </a:pPr>
            <a:r>
              <a:rPr lang="sk-SK" b="1" dirty="0">
                <a:latin typeface="Bahnschrift Light" pitchFamily="34" charset="0"/>
              </a:rPr>
              <a:t>možnosť hrať sieťové hry</a:t>
            </a:r>
          </a:p>
          <a:p>
            <a:pPr>
              <a:lnSpc>
                <a:spcPct val="90000"/>
              </a:lnSpc>
            </a:pPr>
            <a:r>
              <a:rPr lang="sk-SK" b="1" dirty="0">
                <a:solidFill>
                  <a:schemeClr val="folHlink"/>
                </a:solidFill>
                <a:latin typeface="Bahnschrift Light" pitchFamily="34" charset="0"/>
              </a:rPr>
              <a:t>zdieľanie miesta na disku </a:t>
            </a:r>
          </a:p>
          <a:p>
            <a:pPr>
              <a:lnSpc>
                <a:spcPct val="90000"/>
              </a:lnSpc>
            </a:pPr>
            <a:r>
              <a:rPr lang="sk-SK" b="1" dirty="0">
                <a:solidFill>
                  <a:schemeClr val="folHlink"/>
                </a:solidFill>
                <a:latin typeface="Bahnschrift Light" pitchFamily="34" charset="0"/>
              </a:rPr>
              <a:t>a iné výhody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99CC00"/>
                </a:solidFill>
              </a:rPr>
              <a:t>Prečo spájať počítače do siete ?</a:t>
            </a:r>
            <a:endParaRPr lang="sk-SK">
              <a:solidFill>
                <a:srgbClr val="99CC00"/>
              </a:solidFill>
              <a:hlinkClick r:id="" action="ppaction://hlinkshowjump?jump=nex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7859713" cy="3095625"/>
          </a:xfrm>
        </p:spPr>
        <p:txBody>
          <a:bodyPr/>
          <a:lstStyle/>
          <a:p>
            <a:pPr>
              <a:buFontTx/>
              <a:buNone/>
            </a:pPr>
            <a:r>
              <a:rPr lang="sk-SK"/>
              <a:t>Je to systém navzájom prepojených </a:t>
            </a:r>
          </a:p>
          <a:p>
            <a:pPr>
              <a:buFontTx/>
              <a:buNone/>
            </a:pPr>
            <a:r>
              <a:rPr lang="sk-SK"/>
              <a:t>zariadení (počítače, tlačiarne, mobily, ...) </a:t>
            </a:r>
          </a:p>
          <a:p>
            <a:pPr>
              <a:buFontTx/>
              <a:buNone/>
            </a:pPr>
            <a:r>
              <a:rPr lang="sk-SK"/>
              <a:t>s cieľom pohodlného prenosu informácií,</a:t>
            </a:r>
          </a:p>
          <a:p>
            <a:pPr>
              <a:buFontTx/>
              <a:buNone/>
            </a:pPr>
            <a:r>
              <a:rPr lang="sk-SK"/>
              <a:t>komunikácie, </a:t>
            </a:r>
          </a:p>
          <a:p>
            <a:pPr>
              <a:buFontTx/>
              <a:buNone/>
            </a:pPr>
            <a:r>
              <a:rPr lang="sk-SK"/>
              <a:t>či zábavy.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99CC00"/>
                </a:solidFill>
              </a:rPr>
              <a:t>Definícia počítačovej siete</a:t>
            </a:r>
          </a:p>
        </p:txBody>
      </p:sp>
      <p:pic>
        <p:nvPicPr>
          <p:cNvPr id="10244" name="Picture 4" descr="si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3141663"/>
            <a:ext cx="4994275" cy="3444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484313"/>
            <a:ext cx="9144000" cy="3095625"/>
          </a:xfrm>
        </p:spPr>
        <p:txBody>
          <a:bodyPr/>
          <a:lstStyle/>
          <a:p>
            <a:pPr>
              <a:buFontTx/>
              <a:buNone/>
            </a:pPr>
            <a:r>
              <a:rPr lang="sk-SK"/>
              <a:t>Je to každé zariadenie v sieti. </a:t>
            </a:r>
          </a:p>
          <a:p>
            <a:pPr>
              <a:buFontTx/>
              <a:buNone/>
            </a:pPr>
            <a:r>
              <a:rPr lang="sk-SK"/>
              <a:t>Každý uzol siete má jedinečné číslo:</a:t>
            </a:r>
          </a:p>
          <a:p>
            <a:pPr>
              <a:buFontTx/>
              <a:buNone/>
            </a:pPr>
            <a:r>
              <a:rPr lang="sk-SK" b="1">
                <a:solidFill>
                  <a:schemeClr val="folHlink"/>
                </a:solidFill>
              </a:rPr>
              <a:t>IP adresu</a:t>
            </a:r>
            <a:r>
              <a:rPr lang="sk-SK"/>
              <a:t>.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rgbClr val="99CC00"/>
                </a:solidFill>
              </a:rPr>
              <a:t>Počítačový uzol (angl. node)</a:t>
            </a:r>
          </a:p>
        </p:txBody>
      </p:sp>
      <p:pic>
        <p:nvPicPr>
          <p:cNvPr id="11269" name="Picture 5" descr="siet_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2852738"/>
            <a:ext cx="4562475" cy="3146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</a:t>
            </a:r>
            <a:r>
              <a:rPr lang="sk-SK" dirty="0" smtClean="0"/>
              <a:t>pojenie dvoch alebo viacerých počítačov alebo prídavných zariadení (napr. tlačiarní) za účelom výmeny údajov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Počítačová sieť</a:t>
            </a:r>
            <a:endParaRPr lang="sk-SK" dirty="0"/>
          </a:p>
        </p:txBody>
      </p:sp>
      <p:pic>
        <p:nvPicPr>
          <p:cNvPr id="4" name="Obrázok 3" descr="connect2pc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3286124"/>
            <a:ext cx="3762375" cy="942975"/>
          </a:xfrm>
          <a:prstGeom prst="rect">
            <a:avLst/>
          </a:prstGeom>
        </p:spPr>
      </p:pic>
      <p:pic>
        <p:nvPicPr>
          <p:cNvPr id="5" name="Obrázok 4" descr="network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4876" y="2714620"/>
            <a:ext cx="4048125" cy="3952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Občiansky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1140</Words>
  <Application>Microsoft Office PowerPoint</Application>
  <PresentationFormat>Prezentácia na obrazovke (4:3)</PresentationFormat>
  <Paragraphs>137</Paragraphs>
  <Slides>35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35</vt:i4>
      </vt:variant>
    </vt:vector>
  </HeadingPairs>
  <TitlesOfParts>
    <vt:vector size="36" baseType="lpstr">
      <vt:lpstr>Hala</vt:lpstr>
      <vt:lpstr>Tematický celok:  Komunikácia a spolupráca   Počítač v sieti</vt:lpstr>
      <vt:lpstr>Prečo spájať počítače do siete ?</vt:lpstr>
      <vt:lpstr>Prečo spájať počítače do siete ?</vt:lpstr>
      <vt:lpstr>Prečo spájať počítače do siete ?</vt:lpstr>
      <vt:lpstr>Prečo spájať počítače do siete ?</vt:lpstr>
      <vt:lpstr>Prečo spájať počítače do siete ?</vt:lpstr>
      <vt:lpstr>Definícia počítačovej siete</vt:lpstr>
      <vt:lpstr>Počítačový uzol (angl. node)</vt:lpstr>
      <vt:lpstr>Počítačová sieť</vt:lpstr>
      <vt:lpstr>Výhody počítačových sietí</vt:lpstr>
      <vt:lpstr>Protokol</vt:lpstr>
      <vt:lpstr>Delenie počítačových sietí</vt:lpstr>
      <vt:lpstr>Delenie sietí podľa rozľahlosti</vt:lpstr>
      <vt:lpstr>Osobná počítačová sieť (PAN) </vt:lpstr>
      <vt:lpstr>Lokálna počítačová sieť (LAN)</vt:lpstr>
      <vt:lpstr>Metropolitná počítačová sieť (MAN)</vt:lpstr>
      <vt:lpstr>Rozľahlá (globálna) počítačová sieť  WWW</vt:lpstr>
      <vt:lpstr>Delenie podľa funkčného vzťahu zariadení</vt:lpstr>
      <vt:lpstr>Topológia siete</vt:lpstr>
      <vt:lpstr>Fyzická topológia</vt:lpstr>
      <vt:lpstr>Zbernicová topológia</vt:lpstr>
      <vt:lpstr>Kruhová topológia</vt:lpstr>
      <vt:lpstr>Hviezdicová topológia</vt:lpstr>
      <vt:lpstr>Úplné prepojenie</vt:lpstr>
      <vt:lpstr>Sieťové prvky</vt:lpstr>
      <vt:lpstr>Rozbočovač (hub)</vt:lpstr>
      <vt:lpstr>Prepínač (switch)</vt:lpstr>
      <vt:lpstr>Rozbočovač a prepínač</vt:lpstr>
      <vt:lpstr>Smerovač (router)</vt:lpstr>
      <vt:lpstr>Čo je paket?</vt:lpstr>
      <vt:lpstr>Prečo sa používa prepínanie paketov?</vt:lpstr>
      <vt:lpstr>Smerovač</vt:lpstr>
      <vt:lpstr>Ako pracujú sieťové zariadenia</vt:lpstr>
      <vt:lpstr>Niektoré ďalšie pojmy</vt:lpstr>
      <vt:lpstr>Zdroje: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Počítačové siete</dc:title>
  <dc:creator>lenovo_ntb</dc:creator>
  <cp:lastModifiedBy>Viliam Jedinák</cp:lastModifiedBy>
  <cp:revision>21</cp:revision>
  <dcterms:created xsi:type="dcterms:W3CDTF">2010-02-22T09:41:11Z</dcterms:created>
  <dcterms:modified xsi:type="dcterms:W3CDTF">2022-12-02T09:33:04Z</dcterms:modified>
</cp:coreProperties>
</file>